
<file path=[Content_Types].xml><?xml version="1.0" encoding="utf-8"?>
<Types xmlns="http://schemas.openxmlformats.org/package/2006/content-types">
  <Default Extension="jpeg" ContentType="image/jpeg"/>
  <Default Extension="jpg" ContentType="image/jpg"/>
  <Default Extension="mov" ContentType="video/quicktime"/>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42.jpg" ContentType="image/jpeg"/>
  <Override PartName="/ppt/media/image143.jpg" ContentType="image/jpeg"/>
  <Override PartName="/ppt/media/image144.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57"/>
  </p:notesMasterIdLst>
  <p:sldIdLst>
    <p:sldId id="256" r:id="rId2"/>
    <p:sldId id="257" r:id="rId3"/>
    <p:sldId id="258" r:id="rId4"/>
    <p:sldId id="259" r:id="rId5"/>
    <p:sldId id="261" r:id="rId6"/>
    <p:sldId id="262" r:id="rId7"/>
    <p:sldId id="263" r:id="rId8"/>
    <p:sldId id="264" r:id="rId9"/>
    <p:sldId id="327" r:id="rId10"/>
    <p:sldId id="334" r:id="rId11"/>
    <p:sldId id="339" r:id="rId12"/>
    <p:sldId id="336" r:id="rId13"/>
    <p:sldId id="369" r:id="rId14"/>
    <p:sldId id="368" r:id="rId15"/>
    <p:sldId id="338" r:id="rId16"/>
    <p:sldId id="367" r:id="rId17"/>
    <p:sldId id="265" r:id="rId18"/>
    <p:sldId id="266" r:id="rId19"/>
    <p:sldId id="267" r:id="rId20"/>
    <p:sldId id="268" r:id="rId21"/>
    <p:sldId id="269" r:id="rId22"/>
    <p:sldId id="270" r:id="rId23"/>
    <p:sldId id="271" r:id="rId24"/>
    <p:sldId id="273" r:id="rId25"/>
    <p:sldId id="274" r:id="rId26"/>
    <p:sldId id="275" r:id="rId27"/>
    <p:sldId id="276" r:id="rId28"/>
    <p:sldId id="277" r:id="rId29"/>
    <p:sldId id="278" r:id="rId30"/>
    <p:sldId id="358" r:id="rId31"/>
    <p:sldId id="364" r:id="rId32"/>
    <p:sldId id="365" r:id="rId33"/>
    <p:sldId id="366" r:id="rId34"/>
    <p:sldId id="349" r:id="rId35"/>
    <p:sldId id="351" r:id="rId36"/>
    <p:sldId id="355" r:id="rId37"/>
    <p:sldId id="356" r:id="rId38"/>
    <p:sldId id="354" r:id="rId39"/>
    <p:sldId id="357" r:id="rId40"/>
    <p:sldId id="350" r:id="rId41"/>
    <p:sldId id="353" r:id="rId42"/>
    <p:sldId id="359" r:id="rId43"/>
    <p:sldId id="360" r:id="rId44"/>
    <p:sldId id="361" r:id="rId45"/>
    <p:sldId id="362" r:id="rId46"/>
    <p:sldId id="363" r:id="rId47"/>
    <p:sldId id="291" r:id="rId48"/>
    <p:sldId id="314" r:id="rId49"/>
    <p:sldId id="315" r:id="rId50"/>
    <p:sldId id="290" r:id="rId51"/>
    <p:sldId id="318" r:id="rId52"/>
    <p:sldId id="319" r:id="rId53"/>
    <p:sldId id="297" r:id="rId54"/>
    <p:sldId id="294" r:id="rId55"/>
    <p:sldId id="29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A5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19"/>
    <p:restoredTop sz="86089"/>
  </p:normalViewPr>
  <p:slideViewPr>
    <p:cSldViewPr snapToGrid="0">
      <p:cViewPr varScale="1">
        <p:scale>
          <a:sx n="92" d="100"/>
          <a:sy n="92" d="100"/>
        </p:scale>
        <p:origin x="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C56526-4AC5-E24F-81D9-E0766BE626E0}"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D3A94610-DC2B-D643-AD67-BD53576A1D2E}">
      <dgm:prSet phldrT="[Text]"/>
      <dgm:spPr/>
      <dgm:t>
        <a:bodyPr/>
        <a:lstStyle/>
        <a:p>
          <a:r>
            <a:rPr lang="en-US" dirty="0"/>
            <a:t>  </a:t>
          </a:r>
        </a:p>
      </dgm:t>
    </dgm:pt>
    <dgm:pt modelId="{7A5BC67F-9FC6-0A4C-A379-114937CB1876}" type="parTrans" cxnId="{79ED8C87-CDF2-1648-A8CC-1BBAA1FBD3D4}">
      <dgm:prSet/>
      <dgm:spPr/>
      <dgm:t>
        <a:bodyPr/>
        <a:lstStyle/>
        <a:p>
          <a:endParaRPr lang="en-US"/>
        </a:p>
      </dgm:t>
    </dgm:pt>
    <dgm:pt modelId="{6B55B5C9-1FEE-DC4B-B6C7-708A736142D1}" type="sibTrans" cxnId="{79ED8C87-CDF2-1648-A8CC-1BBAA1FBD3D4}">
      <dgm:prSet/>
      <dgm:spPr>
        <a:solidFill>
          <a:schemeClr val="accent5"/>
        </a:solidFill>
        <a:ln>
          <a:noFill/>
        </a:ln>
      </dgm:spPr>
      <dgm:t>
        <a:bodyPr/>
        <a:lstStyle/>
        <a:p>
          <a:endParaRPr lang="en-US"/>
        </a:p>
      </dgm:t>
    </dgm:pt>
    <dgm:pt modelId="{22EA88F8-BA78-3B4C-B867-37BA640A4AF1}">
      <dgm:prSet phldrT="[Text]"/>
      <dgm:spPr/>
      <dgm:t>
        <a:bodyPr/>
        <a:lstStyle/>
        <a:p>
          <a:r>
            <a:rPr lang="en-US" dirty="0"/>
            <a:t>  </a:t>
          </a:r>
        </a:p>
      </dgm:t>
    </dgm:pt>
    <dgm:pt modelId="{13A01B8B-9C08-BA49-AE3F-140A67464A6D}" type="parTrans" cxnId="{F170DBDD-2372-0841-BA2F-2655D2DE2485}">
      <dgm:prSet/>
      <dgm:spPr/>
      <dgm:t>
        <a:bodyPr/>
        <a:lstStyle/>
        <a:p>
          <a:endParaRPr lang="en-US"/>
        </a:p>
      </dgm:t>
    </dgm:pt>
    <dgm:pt modelId="{04A01D1F-8F69-BE4A-B40F-3C0D99A4DA3F}" type="sibTrans" cxnId="{F170DBDD-2372-0841-BA2F-2655D2DE2485}">
      <dgm:prSet/>
      <dgm:spPr>
        <a:solidFill>
          <a:schemeClr val="accent5"/>
        </a:solidFill>
        <a:ln>
          <a:noFill/>
        </a:ln>
      </dgm:spPr>
      <dgm:t>
        <a:bodyPr/>
        <a:lstStyle/>
        <a:p>
          <a:endParaRPr lang="en-US"/>
        </a:p>
      </dgm:t>
    </dgm:pt>
    <dgm:pt modelId="{4283D99A-E89D-DC4C-BCE3-1EBE73ADF1CE}" type="pres">
      <dgm:prSet presAssocID="{40C56526-4AC5-E24F-81D9-E0766BE626E0}" presName="cycle" presStyleCnt="0">
        <dgm:presLayoutVars>
          <dgm:dir/>
          <dgm:resizeHandles val="exact"/>
        </dgm:presLayoutVars>
      </dgm:prSet>
      <dgm:spPr/>
    </dgm:pt>
    <dgm:pt modelId="{6F4A9126-62B8-9A4D-9BAF-55420E463629}" type="pres">
      <dgm:prSet presAssocID="{D3A94610-DC2B-D643-AD67-BD53576A1D2E}" presName="dummy" presStyleCnt="0"/>
      <dgm:spPr/>
    </dgm:pt>
    <dgm:pt modelId="{030516DD-6895-0E4D-91F4-E56D21B033DA}" type="pres">
      <dgm:prSet presAssocID="{D3A94610-DC2B-D643-AD67-BD53576A1D2E}" presName="node" presStyleLbl="revTx" presStyleIdx="0" presStyleCnt="2">
        <dgm:presLayoutVars>
          <dgm:bulletEnabled val="1"/>
        </dgm:presLayoutVars>
      </dgm:prSet>
      <dgm:spPr/>
    </dgm:pt>
    <dgm:pt modelId="{980F5D08-1135-A74E-A643-1EF43B75591E}" type="pres">
      <dgm:prSet presAssocID="{6B55B5C9-1FEE-DC4B-B6C7-708A736142D1}" presName="sibTrans" presStyleLbl="node1" presStyleIdx="0" presStyleCnt="2"/>
      <dgm:spPr/>
    </dgm:pt>
    <dgm:pt modelId="{FCAA4C2F-3E29-6E43-8252-A1363572EB19}" type="pres">
      <dgm:prSet presAssocID="{22EA88F8-BA78-3B4C-B867-37BA640A4AF1}" presName="dummy" presStyleCnt="0"/>
      <dgm:spPr/>
    </dgm:pt>
    <dgm:pt modelId="{9D52F5E8-1AF3-234B-ADE9-942D9F86CE64}" type="pres">
      <dgm:prSet presAssocID="{22EA88F8-BA78-3B4C-B867-37BA640A4AF1}" presName="node" presStyleLbl="revTx" presStyleIdx="1" presStyleCnt="2">
        <dgm:presLayoutVars>
          <dgm:bulletEnabled val="1"/>
        </dgm:presLayoutVars>
      </dgm:prSet>
      <dgm:spPr/>
    </dgm:pt>
    <dgm:pt modelId="{52E9CD6E-A171-2B42-8866-873AA4A9A80B}" type="pres">
      <dgm:prSet presAssocID="{04A01D1F-8F69-BE4A-B40F-3C0D99A4DA3F}" presName="sibTrans" presStyleLbl="node1" presStyleIdx="1" presStyleCnt="2"/>
      <dgm:spPr/>
    </dgm:pt>
  </dgm:ptLst>
  <dgm:cxnLst>
    <dgm:cxn modelId="{52146652-8A60-DD4A-8465-A2F3616D088F}" type="presOf" srcId="{6B55B5C9-1FEE-DC4B-B6C7-708A736142D1}" destId="{980F5D08-1135-A74E-A643-1EF43B75591E}" srcOrd="0" destOrd="0" presId="urn:microsoft.com/office/officeart/2005/8/layout/cycle1"/>
    <dgm:cxn modelId="{8A0E327E-D7D1-7F43-9813-42866EC49FCA}" type="presOf" srcId="{22EA88F8-BA78-3B4C-B867-37BA640A4AF1}" destId="{9D52F5E8-1AF3-234B-ADE9-942D9F86CE64}" srcOrd="0" destOrd="0" presId="urn:microsoft.com/office/officeart/2005/8/layout/cycle1"/>
    <dgm:cxn modelId="{79ED8C87-CDF2-1648-A8CC-1BBAA1FBD3D4}" srcId="{40C56526-4AC5-E24F-81D9-E0766BE626E0}" destId="{D3A94610-DC2B-D643-AD67-BD53576A1D2E}" srcOrd="0" destOrd="0" parTransId="{7A5BC67F-9FC6-0A4C-A379-114937CB1876}" sibTransId="{6B55B5C9-1FEE-DC4B-B6C7-708A736142D1}"/>
    <dgm:cxn modelId="{05F05595-EE50-D541-91CF-39FF776C0F6E}" type="presOf" srcId="{40C56526-4AC5-E24F-81D9-E0766BE626E0}" destId="{4283D99A-E89D-DC4C-BCE3-1EBE73ADF1CE}" srcOrd="0" destOrd="0" presId="urn:microsoft.com/office/officeart/2005/8/layout/cycle1"/>
    <dgm:cxn modelId="{0C20A4A0-AAA2-DB47-8477-028518AC5E6D}" type="presOf" srcId="{D3A94610-DC2B-D643-AD67-BD53576A1D2E}" destId="{030516DD-6895-0E4D-91F4-E56D21B033DA}" srcOrd="0" destOrd="0" presId="urn:microsoft.com/office/officeart/2005/8/layout/cycle1"/>
    <dgm:cxn modelId="{2793F8C8-FBE1-7F4C-8E04-ADE877FB6CC0}" type="presOf" srcId="{04A01D1F-8F69-BE4A-B40F-3C0D99A4DA3F}" destId="{52E9CD6E-A171-2B42-8866-873AA4A9A80B}" srcOrd="0" destOrd="0" presId="urn:microsoft.com/office/officeart/2005/8/layout/cycle1"/>
    <dgm:cxn modelId="{F170DBDD-2372-0841-BA2F-2655D2DE2485}" srcId="{40C56526-4AC5-E24F-81D9-E0766BE626E0}" destId="{22EA88F8-BA78-3B4C-B867-37BA640A4AF1}" srcOrd="1" destOrd="0" parTransId="{13A01B8B-9C08-BA49-AE3F-140A67464A6D}" sibTransId="{04A01D1F-8F69-BE4A-B40F-3C0D99A4DA3F}"/>
    <dgm:cxn modelId="{2F133073-71C3-EF4C-A69A-23A76D6FDDEE}" type="presParOf" srcId="{4283D99A-E89D-DC4C-BCE3-1EBE73ADF1CE}" destId="{6F4A9126-62B8-9A4D-9BAF-55420E463629}" srcOrd="0" destOrd="0" presId="urn:microsoft.com/office/officeart/2005/8/layout/cycle1"/>
    <dgm:cxn modelId="{2665D99B-9F1F-E34A-92DC-F5D9BC6B3331}" type="presParOf" srcId="{4283D99A-E89D-DC4C-BCE3-1EBE73ADF1CE}" destId="{030516DD-6895-0E4D-91F4-E56D21B033DA}" srcOrd="1" destOrd="0" presId="urn:microsoft.com/office/officeart/2005/8/layout/cycle1"/>
    <dgm:cxn modelId="{23D0D339-5F33-C448-BF73-D3081905A733}" type="presParOf" srcId="{4283D99A-E89D-DC4C-BCE3-1EBE73ADF1CE}" destId="{980F5D08-1135-A74E-A643-1EF43B75591E}" srcOrd="2" destOrd="0" presId="urn:microsoft.com/office/officeart/2005/8/layout/cycle1"/>
    <dgm:cxn modelId="{0CFAB248-F027-454E-8281-812C354AEF95}" type="presParOf" srcId="{4283D99A-E89D-DC4C-BCE3-1EBE73ADF1CE}" destId="{FCAA4C2F-3E29-6E43-8252-A1363572EB19}" srcOrd="3" destOrd="0" presId="urn:microsoft.com/office/officeart/2005/8/layout/cycle1"/>
    <dgm:cxn modelId="{33002E58-685D-B84C-89E0-A303B4CB936F}" type="presParOf" srcId="{4283D99A-E89D-DC4C-BCE3-1EBE73ADF1CE}" destId="{9D52F5E8-1AF3-234B-ADE9-942D9F86CE64}" srcOrd="4" destOrd="0" presId="urn:microsoft.com/office/officeart/2005/8/layout/cycle1"/>
    <dgm:cxn modelId="{F2CB2C69-2ADE-6D40-84B9-A250CBD99A13}" type="presParOf" srcId="{4283D99A-E89D-DC4C-BCE3-1EBE73ADF1CE}" destId="{52E9CD6E-A171-2B42-8866-873AA4A9A80B}" srcOrd="5" destOrd="0" presId="urn:microsoft.com/office/officeart/2005/8/layout/cycle1"/>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516DD-6895-0E4D-91F4-E56D21B033DA}">
      <dsp:nvSpPr>
        <dsp:cNvPr id="0" name=""/>
        <dsp:cNvSpPr/>
      </dsp:nvSpPr>
      <dsp:spPr>
        <a:xfrm>
          <a:off x="2496195" y="708296"/>
          <a:ext cx="1342452" cy="134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496195" y="708296"/>
        <a:ext cx="1342452" cy="1342452"/>
      </dsp:txXfrm>
    </dsp:sp>
    <dsp:sp modelId="{980F5D08-1135-A74E-A643-1EF43B75591E}">
      <dsp:nvSpPr>
        <dsp:cNvPr id="0" name=""/>
        <dsp:cNvSpPr/>
      </dsp:nvSpPr>
      <dsp:spPr>
        <a:xfrm>
          <a:off x="689560" y="-1204"/>
          <a:ext cx="2761454" cy="2761454"/>
        </a:xfrm>
        <a:prstGeom prst="circularArrow">
          <a:avLst>
            <a:gd name="adj1" fmla="val 9480"/>
            <a:gd name="adj2" fmla="val 684675"/>
            <a:gd name="adj3" fmla="val 7852141"/>
            <a:gd name="adj4" fmla="val 2263184"/>
            <a:gd name="adj5" fmla="val 11060"/>
          </a:avLst>
        </a:prstGeom>
        <a:solidFill>
          <a:schemeClr val="accent5"/>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52F5E8-1AF3-234B-ADE9-942D9F86CE64}">
      <dsp:nvSpPr>
        <dsp:cNvPr id="0" name=""/>
        <dsp:cNvSpPr/>
      </dsp:nvSpPr>
      <dsp:spPr>
        <a:xfrm>
          <a:off x="301927" y="708296"/>
          <a:ext cx="1342452" cy="1342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301927" y="708296"/>
        <a:ext cx="1342452" cy="1342452"/>
      </dsp:txXfrm>
    </dsp:sp>
    <dsp:sp modelId="{52E9CD6E-A171-2B42-8866-873AA4A9A80B}">
      <dsp:nvSpPr>
        <dsp:cNvPr id="0" name=""/>
        <dsp:cNvSpPr/>
      </dsp:nvSpPr>
      <dsp:spPr>
        <a:xfrm>
          <a:off x="689560" y="-1204"/>
          <a:ext cx="2761454" cy="2761454"/>
        </a:xfrm>
        <a:prstGeom prst="circularArrow">
          <a:avLst>
            <a:gd name="adj1" fmla="val 9480"/>
            <a:gd name="adj2" fmla="val 684675"/>
            <a:gd name="adj3" fmla="val 18652141"/>
            <a:gd name="adj4" fmla="val 13063184"/>
            <a:gd name="adj5" fmla="val 11060"/>
          </a:avLst>
        </a:prstGeom>
        <a:solidFill>
          <a:schemeClr val="accent5"/>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11/14/24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11</a:t>
            </a:fld>
            <a:endParaRPr lang="en-US"/>
          </a:p>
        </p:txBody>
      </p:sp>
    </p:spTree>
    <p:extLst>
      <p:ext uri="{BB962C8B-B14F-4D97-AF65-F5344CB8AC3E}">
        <p14:creationId xmlns:p14="http://schemas.microsoft.com/office/powerpoint/2010/main" val="16635148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in ANNs is typically accomplished via gradient descent, a method which minimizes loss over a training set by iteratively updating parameters in the direction dictated by the gradient of that loss. Thus, to analyze how the network is learning (or if it is learning at all), we must inspect the gradients.</a:t>
            </a:r>
          </a:p>
          <a:p>
            <a:endParaRPr lang="en-US" dirty="0"/>
          </a:p>
          <a:p>
            <a:r>
              <a:rPr lang="en-US" dirty="0"/>
              <a:t>Want the gradient to be big enough to remember back </a:t>
            </a:r>
          </a:p>
        </p:txBody>
      </p:sp>
      <p:sp>
        <p:nvSpPr>
          <p:cNvPr id="4" name="Slide Number Placeholder 3"/>
          <p:cNvSpPr>
            <a:spLocks noGrp="1"/>
          </p:cNvSpPr>
          <p:nvPr>
            <p:ph type="sldNum" sz="quarter" idx="5"/>
          </p:nvPr>
        </p:nvSpPr>
        <p:spPr/>
        <p:txBody>
          <a:bodyPr/>
          <a:lstStyle/>
          <a:p>
            <a:fld id="{E666506D-5C9B-294C-B2AE-15ACE8B5B9F7}" type="slidenum">
              <a:rPr lang="en-US" smtClean="0"/>
              <a:t>39</a:t>
            </a:fld>
            <a:endParaRPr lang="en-US"/>
          </a:p>
        </p:txBody>
      </p:sp>
    </p:spTree>
    <p:extLst>
      <p:ext uri="{BB962C8B-B14F-4D97-AF65-F5344CB8AC3E}">
        <p14:creationId xmlns:p14="http://schemas.microsoft.com/office/powerpoint/2010/main" val="3011677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savings</a:t>
            </a:r>
          </a:p>
          <a:p>
            <a:r>
              <a:rPr lang="en-US" dirty="0"/>
              <a:t>Gain understanding of the computation process</a:t>
            </a:r>
          </a:p>
          <a:p>
            <a:r>
              <a:rPr lang="en-US" dirty="0"/>
              <a:t>Perform real time steering of computation or query processing</a:t>
            </a:r>
          </a:p>
          <a:p>
            <a:r>
              <a:rPr lang="en-US" dirty="0"/>
              <a:t>Gain trust in analysis results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42</a:t>
            </a:fld>
            <a:endParaRPr lang="en-US"/>
          </a:p>
        </p:txBody>
      </p:sp>
    </p:spTree>
    <p:extLst>
      <p:ext uri="{BB962C8B-B14F-4D97-AF65-F5344CB8AC3E}">
        <p14:creationId xmlns:p14="http://schemas.microsoft.com/office/powerpoint/2010/main" val="2162804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742950" marR="0" lvl="1" indent="-349250" algn="l" rtl="0">
              <a:spcBef>
                <a:spcPts val="0"/>
              </a:spcBef>
              <a:spcAft>
                <a:spcPts val="0"/>
              </a:spcAft>
              <a:buNone/>
            </a:pPr>
            <a:r>
              <a:rPr lang="en-US" sz="1200" b="0" i="0" u="none" strike="noStrike" cap="none">
                <a:solidFill>
                  <a:schemeClr val="dk1"/>
                </a:solidFill>
                <a:latin typeface="Calibri"/>
                <a:ea typeface="Calibri"/>
                <a:cs typeface="Calibri"/>
                <a:sym typeface="Calibri"/>
              </a:rPr>
              <a:t>Expose you to some foundational principles and available tools</a:t>
            </a:r>
            <a:endParaRPr/>
          </a:p>
          <a:p>
            <a:pPr marL="742950" marR="0" lvl="1" indent="-349250" algn="l" rtl="0">
              <a:spcBef>
                <a:spcPts val="0"/>
              </a:spcBef>
              <a:spcAft>
                <a:spcPts val="0"/>
              </a:spcAft>
              <a:buNone/>
            </a:pPr>
            <a:r>
              <a:rPr lang="en-US" sz="1200" b="0" i="0" u="none" strike="noStrike" cap="none">
                <a:solidFill>
                  <a:schemeClr val="dk1"/>
                </a:solidFill>
                <a:latin typeface="Calibri"/>
                <a:ea typeface="Calibri"/>
                <a:cs typeface="Calibri"/>
                <a:sym typeface="Calibri"/>
              </a:rPr>
              <a:t>Ask questions that build your intuitions about identifying problems where visualization techniques can help</a:t>
            </a:r>
            <a:endParaRPr/>
          </a:p>
          <a:p>
            <a:pPr marL="742950" marR="0" lvl="1" indent="-349250" algn="l" rtl="0">
              <a:spcBef>
                <a:spcPts val="0"/>
              </a:spcBef>
              <a:spcAft>
                <a:spcPts val="0"/>
              </a:spcAft>
              <a:buNone/>
            </a:pPr>
            <a:r>
              <a:rPr lang="en-US" sz="1200" b="1" i="0" u="none" strike="noStrike" cap="none">
                <a:solidFill>
                  <a:schemeClr val="dk1"/>
                </a:solidFill>
                <a:latin typeface="Calibri"/>
                <a:ea typeface="Calibri"/>
                <a:cs typeface="Calibri"/>
                <a:sym typeface="Calibri"/>
              </a:rPr>
              <a:t>Most important: </a:t>
            </a:r>
            <a:r>
              <a:rPr lang="en-US" sz="1200" b="0" i="0" u="none" strike="noStrike" cap="none">
                <a:solidFill>
                  <a:schemeClr val="dk1"/>
                </a:solidFill>
                <a:latin typeface="Calibri"/>
                <a:ea typeface="Calibri"/>
                <a:cs typeface="Calibri"/>
                <a:sym typeface="Calibri"/>
              </a:rPr>
              <a:t>help you find opportunities to solve real problems in areas YOU care about (and hopefully learn some cool stuff about visualization along the way…)</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1" name="Google Shape;421;p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3" name="Google Shape;463;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12</a:t>
            </a:fld>
            <a:endParaRPr lang="en-US"/>
          </a:p>
        </p:txBody>
      </p:sp>
    </p:spTree>
    <p:extLst>
      <p:ext uri="{BB962C8B-B14F-4D97-AF65-F5344CB8AC3E}">
        <p14:creationId xmlns:p14="http://schemas.microsoft.com/office/powerpoint/2010/main" val="302934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7B4EB-C456-7E59-F2B1-BB8461B5EF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C41D1-10B7-B1A8-AE0C-C682538CF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58CE18-F28E-B341-F278-EEA546F331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905B6C-E723-991A-B9CC-B1B04F6A805D}"/>
              </a:ext>
            </a:extLst>
          </p:cNvPr>
          <p:cNvSpPr>
            <a:spLocks noGrp="1"/>
          </p:cNvSpPr>
          <p:nvPr>
            <p:ph type="sldNum" sz="quarter" idx="5"/>
          </p:nvPr>
        </p:nvSpPr>
        <p:spPr/>
        <p:txBody>
          <a:bodyPr/>
          <a:lstStyle/>
          <a:p>
            <a:fld id="{E666506D-5C9B-294C-B2AE-15ACE8B5B9F7}" type="slidenum">
              <a:rPr lang="en-US" smtClean="0"/>
              <a:t>13</a:t>
            </a:fld>
            <a:endParaRPr lang="en-US"/>
          </a:p>
        </p:txBody>
      </p:sp>
    </p:spTree>
    <p:extLst>
      <p:ext uri="{BB962C8B-B14F-4D97-AF65-F5344CB8AC3E}">
        <p14:creationId xmlns:p14="http://schemas.microsoft.com/office/powerpoint/2010/main" val="968334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54C66-EE3B-377F-AF6E-6209306C3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877A0-A23A-99EC-466B-B5D4E069B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E76228-099C-51F4-C93D-1860C1E450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67E1F7-0EE6-AC36-5783-DA7964B1B389}"/>
              </a:ext>
            </a:extLst>
          </p:cNvPr>
          <p:cNvSpPr>
            <a:spLocks noGrp="1"/>
          </p:cNvSpPr>
          <p:nvPr>
            <p:ph type="sldNum" sz="quarter" idx="5"/>
          </p:nvPr>
        </p:nvSpPr>
        <p:spPr/>
        <p:txBody>
          <a:bodyPr/>
          <a:lstStyle/>
          <a:p>
            <a:fld id="{E666506D-5C9B-294C-B2AE-15ACE8B5B9F7}" type="slidenum">
              <a:rPr lang="en-US" smtClean="0"/>
              <a:t>14</a:t>
            </a:fld>
            <a:endParaRPr lang="en-US"/>
          </a:p>
        </p:txBody>
      </p:sp>
    </p:spTree>
    <p:extLst>
      <p:ext uri="{BB962C8B-B14F-4D97-AF65-F5344CB8AC3E}">
        <p14:creationId xmlns:p14="http://schemas.microsoft.com/office/powerpoint/2010/main" val="1420529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32</a:t>
            </a:fld>
            <a:endParaRPr lang="en-US"/>
          </a:p>
        </p:txBody>
      </p:sp>
    </p:spTree>
    <p:extLst>
      <p:ext uri="{BB962C8B-B14F-4D97-AF65-F5344CB8AC3E}">
        <p14:creationId xmlns:p14="http://schemas.microsoft.com/office/powerpoint/2010/main" val="198257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287891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t>
            </a:r>
            <a:r>
              <a:rPr lang="en-US" dirty="0" err="1"/>
              <a:t>shakespear</a:t>
            </a:r>
            <a:r>
              <a:rPr lang="en-US" dirty="0"/>
              <a:t> </a:t>
            </a:r>
          </a:p>
          <a:p>
            <a:r>
              <a:rPr lang="en-US" dirty="0"/>
              <a:t>Output model that predicts next word in a sentence </a:t>
            </a:r>
          </a:p>
        </p:txBody>
      </p:sp>
      <p:sp>
        <p:nvSpPr>
          <p:cNvPr id="4" name="Slide Number Placeholder 3"/>
          <p:cNvSpPr>
            <a:spLocks noGrp="1"/>
          </p:cNvSpPr>
          <p:nvPr>
            <p:ph type="sldNum" sz="quarter" idx="5"/>
          </p:nvPr>
        </p:nvSpPr>
        <p:spPr/>
        <p:txBody>
          <a:bodyPr/>
          <a:lstStyle/>
          <a:p>
            <a:fld id="{E666506D-5C9B-294C-B2AE-15ACE8B5B9F7}" type="slidenum">
              <a:rPr lang="en-US" smtClean="0"/>
              <a:t>36</a:t>
            </a:fld>
            <a:endParaRPr lang="en-US"/>
          </a:p>
        </p:txBody>
      </p:sp>
    </p:spTree>
    <p:extLst>
      <p:ext uri="{BB962C8B-B14F-4D97-AF65-F5344CB8AC3E}">
        <p14:creationId xmlns:p14="http://schemas.microsoft.com/office/powerpoint/2010/main" val="2593243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a:t>
            </a:r>
            <a:r>
              <a:rPr lang="en-US" dirty="0" err="1"/>
              <a:t>linux</a:t>
            </a:r>
            <a:r>
              <a:rPr lang="en-US" dirty="0"/>
              <a:t> kernel  </a:t>
            </a:r>
          </a:p>
          <a:p>
            <a:r>
              <a:rPr lang="en-US" dirty="0"/>
              <a:t>Output model that predicts next character in a sequence of code </a:t>
            </a:r>
          </a:p>
        </p:txBody>
      </p:sp>
      <p:sp>
        <p:nvSpPr>
          <p:cNvPr id="4" name="Slide Number Placeholder 3"/>
          <p:cNvSpPr>
            <a:spLocks noGrp="1"/>
          </p:cNvSpPr>
          <p:nvPr>
            <p:ph type="sldNum" sz="quarter" idx="5"/>
          </p:nvPr>
        </p:nvSpPr>
        <p:spPr/>
        <p:txBody>
          <a:bodyPr/>
          <a:lstStyle/>
          <a:p>
            <a:fld id="{E666506D-5C9B-294C-B2AE-15ACE8B5B9F7}" type="slidenum">
              <a:rPr lang="en-US" smtClean="0"/>
              <a:t>37</a:t>
            </a:fld>
            <a:endParaRPr lang="en-US"/>
          </a:p>
        </p:txBody>
      </p:sp>
    </p:spTree>
    <p:extLst>
      <p:ext uri="{BB962C8B-B14F-4D97-AF65-F5344CB8AC3E}">
        <p14:creationId xmlns:p14="http://schemas.microsoft.com/office/powerpoint/2010/main" val="1991166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in ANNs is typically accomplished via gradient descent, a method which minimizes loss over a training set by iteratively updating parameters in the direction dictated by the gradient of that loss. Thus, to analyze how the network is learning (or if it is learning at all), we must inspect the gradients.</a:t>
            </a:r>
          </a:p>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38</a:t>
            </a:fld>
            <a:endParaRPr lang="en-US"/>
          </a:p>
        </p:txBody>
      </p:sp>
    </p:spTree>
    <p:extLst>
      <p:ext uri="{BB962C8B-B14F-4D97-AF65-F5344CB8AC3E}">
        <p14:creationId xmlns:p14="http://schemas.microsoft.com/office/powerpoint/2010/main" val="3238031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11/14/24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11/14/24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22.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svg"/><Relationship Id="rId42" Type="http://schemas.openxmlformats.org/officeDocument/2006/relationships/image" Target="../media/image88.svg"/><Relationship Id="rId7" Type="http://schemas.openxmlformats.org/officeDocument/2006/relationships/image" Target="../media/image53.png"/><Relationship Id="rId2" Type="http://schemas.openxmlformats.org/officeDocument/2006/relationships/image" Target="../media/image48.tiff"/><Relationship Id="rId16" Type="http://schemas.openxmlformats.org/officeDocument/2006/relationships/image" Target="../media/image62.svg"/><Relationship Id="rId29"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32" Type="http://schemas.openxmlformats.org/officeDocument/2006/relationships/image" Target="../media/image78.svg"/><Relationship Id="rId37" Type="http://schemas.openxmlformats.org/officeDocument/2006/relationships/image" Target="../media/image83.png"/><Relationship Id="rId40" Type="http://schemas.openxmlformats.org/officeDocument/2006/relationships/image" Target="../media/image86.svg"/><Relationship Id="rId45" Type="http://schemas.openxmlformats.org/officeDocument/2006/relationships/image" Target="../media/image91.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36" Type="http://schemas.openxmlformats.org/officeDocument/2006/relationships/image" Target="../media/image82.svg"/><Relationship Id="rId10" Type="http://schemas.openxmlformats.org/officeDocument/2006/relationships/image" Target="../media/image56.svg"/><Relationship Id="rId19" Type="http://schemas.openxmlformats.org/officeDocument/2006/relationships/image" Target="../media/image65.png"/><Relationship Id="rId31" Type="http://schemas.openxmlformats.org/officeDocument/2006/relationships/image" Target="../media/image77.png"/><Relationship Id="rId44" Type="http://schemas.openxmlformats.org/officeDocument/2006/relationships/image" Target="../media/image90.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 Id="rId35" Type="http://schemas.openxmlformats.org/officeDocument/2006/relationships/image" Target="../media/image81.png"/><Relationship Id="rId43" Type="http://schemas.openxmlformats.org/officeDocument/2006/relationships/image" Target="../media/image89.png"/><Relationship Id="rId8" Type="http://schemas.openxmlformats.org/officeDocument/2006/relationships/image" Target="../media/image54.svg"/><Relationship Id="rId3" Type="http://schemas.openxmlformats.org/officeDocument/2006/relationships/image" Target="../media/image49.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svg"/><Relationship Id="rId46" Type="http://schemas.openxmlformats.org/officeDocument/2006/relationships/image" Target="../media/image92.svg"/><Relationship Id="rId20" Type="http://schemas.openxmlformats.org/officeDocument/2006/relationships/image" Target="../media/image66.svg"/><Relationship Id="rId41" Type="http://schemas.openxmlformats.org/officeDocument/2006/relationships/image" Target="../media/image87.png"/></Relationships>
</file>

<file path=ppt/slides/_rels/slide31.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9" Type="http://schemas.openxmlformats.org/officeDocument/2006/relationships/image" Target="../media/image85.png"/><Relationship Id="rId21" Type="http://schemas.openxmlformats.org/officeDocument/2006/relationships/image" Target="../media/image67.png"/><Relationship Id="rId34" Type="http://schemas.openxmlformats.org/officeDocument/2006/relationships/image" Target="../media/image80.svg"/><Relationship Id="rId42" Type="http://schemas.openxmlformats.org/officeDocument/2006/relationships/image" Target="../media/image88.svg"/><Relationship Id="rId47" Type="http://schemas.openxmlformats.org/officeDocument/2006/relationships/image" Target="../media/image93.png"/><Relationship Id="rId50" Type="http://schemas.openxmlformats.org/officeDocument/2006/relationships/diagramLayout" Target="../diagrams/layout1.xml"/><Relationship Id="rId7" Type="http://schemas.openxmlformats.org/officeDocument/2006/relationships/image" Target="../media/image53.png"/><Relationship Id="rId2" Type="http://schemas.openxmlformats.org/officeDocument/2006/relationships/image" Target="../media/image48.tiff"/><Relationship Id="rId16" Type="http://schemas.openxmlformats.org/officeDocument/2006/relationships/image" Target="../media/image62.svg"/><Relationship Id="rId29" Type="http://schemas.openxmlformats.org/officeDocument/2006/relationships/image" Target="../media/image75.png"/><Relationship Id="rId11" Type="http://schemas.openxmlformats.org/officeDocument/2006/relationships/image" Target="../media/image57.png"/><Relationship Id="rId24" Type="http://schemas.openxmlformats.org/officeDocument/2006/relationships/image" Target="../media/image70.svg"/><Relationship Id="rId32" Type="http://schemas.openxmlformats.org/officeDocument/2006/relationships/image" Target="../media/image78.svg"/><Relationship Id="rId37" Type="http://schemas.openxmlformats.org/officeDocument/2006/relationships/image" Target="../media/image83.png"/><Relationship Id="rId40" Type="http://schemas.openxmlformats.org/officeDocument/2006/relationships/image" Target="../media/image86.svg"/><Relationship Id="rId45" Type="http://schemas.openxmlformats.org/officeDocument/2006/relationships/image" Target="../media/image91.png"/><Relationship Id="rId53" Type="http://schemas.microsoft.com/office/2007/relationships/diagramDrawing" Target="../diagrams/drawing1.xml"/><Relationship Id="rId5" Type="http://schemas.openxmlformats.org/officeDocument/2006/relationships/image" Target="../media/image51.png"/><Relationship Id="rId10" Type="http://schemas.openxmlformats.org/officeDocument/2006/relationships/image" Target="../media/image56.svg"/><Relationship Id="rId19" Type="http://schemas.openxmlformats.org/officeDocument/2006/relationships/image" Target="../media/image65.png"/><Relationship Id="rId31" Type="http://schemas.openxmlformats.org/officeDocument/2006/relationships/image" Target="../media/image77.png"/><Relationship Id="rId44" Type="http://schemas.openxmlformats.org/officeDocument/2006/relationships/image" Target="../media/image90.svg"/><Relationship Id="rId52" Type="http://schemas.openxmlformats.org/officeDocument/2006/relationships/diagramColors" Target="../diagrams/colors1.xml"/><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 Id="rId35" Type="http://schemas.openxmlformats.org/officeDocument/2006/relationships/image" Target="../media/image81.png"/><Relationship Id="rId43" Type="http://schemas.openxmlformats.org/officeDocument/2006/relationships/image" Target="../media/image89.png"/><Relationship Id="rId48" Type="http://schemas.openxmlformats.org/officeDocument/2006/relationships/image" Target="../media/image94.svg"/><Relationship Id="rId8" Type="http://schemas.openxmlformats.org/officeDocument/2006/relationships/image" Target="../media/image54.svg"/><Relationship Id="rId51" Type="http://schemas.openxmlformats.org/officeDocument/2006/relationships/diagramQuickStyle" Target="../diagrams/quickStyle1.xml"/><Relationship Id="rId3" Type="http://schemas.openxmlformats.org/officeDocument/2006/relationships/image" Target="../media/image49.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79.png"/><Relationship Id="rId38" Type="http://schemas.openxmlformats.org/officeDocument/2006/relationships/image" Target="../media/image84.svg"/><Relationship Id="rId46" Type="http://schemas.openxmlformats.org/officeDocument/2006/relationships/image" Target="../media/image92.svg"/><Relationship Id="rId20" Type="http://schemas.openxmlformats.org/officeDocument/2006/relationships/image" Target="../media/image66.svg"/><Relationship Id="rId41"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52.sv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36" Type="http://schemas.openxmlformats.org/officeDocument/2006/relationships/image" Target="../media/image82.svg"/><Relationship Id="rId49" Type="http://schemas.openxmlformats.org/officeDocument/2006/relationships/diagramData" Target="../diagrams/data1.xml"/></Relationships>
</file>

<file path=ppt/slides/_rels/slide32.xml.rels><?xml version="1.0" encoding="UTF-8" standalone="yes"?>
<Relationships xmlns="http://schemas.openxmlformats.org/package/2006/relationships"><Relationship Id="rId3" Type="http://schemas.openxmlformats.org/officeDocument/2006/relationships/image" Target="../media/image48.tiff"/><Relationship Id="rId7" Type="http://schemas.openxmlformats.org/officeDocument/2006/relationships/image" Target="../media/image9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0.png"/><Relationship Id="rId5" Type="http://schemas.microsoft.com/office/2007/relationships/hdphoto" Target="../media/hdphoto3.wdp"/><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svg"/><Relationship Id="rId3" Type="http://schemas.openxmlformats.org/officeDocument/2006/relationships/slideLayout" Target="../slideLayouts/slideLayout2.xml"/><Relationship Id="rId7" Type="http://schemas.openxmlformats.org/officeDocument/2006/relationships/image" Target="../media/image107.png"/><Relationship Id="rId12" Type="http://schemas.openxmlformats.org/officeDocument/2006/relationships/image" Target="../media/image113.png"/><Relationship Id="rId2" Type="http://schemas.openxmlformats.org/officeDocument/2006/relationships/video" Target="../media/media1.mov"/><Relationship Id="rId16" Type="http://schemas.openxmlformats.org/officeDocument/2006/relationships/image" Target="../media/image108.png"/><Relationship Id="rId1" Type="http://schemas.microsoft.com/office/2007/relationships/media" Target="../media/media1.mov"/><Relationship Id="rId6" Type="http://schemas.openxmlformats.org/officeDocument/2006/relationships/image" Target="../media/image106.jpeg"/><Relationship Id="rId11" Type="http://schemas.openxmlformats.org/officeDocument/2006/relationships/image" Target="../media/image112.svg"/><Relationship Id="rId5" Type="http://schemas.openxmlformats.org/officeDocument/2006/relationships/image" Target="../media/image105.png"/><Relationship Id="rId15" Type="http://schemas.openxmlformats.org/officeDocument/2006/relationships/image" Target="../media/image116.svg"/><Relationship Id="rId10" Type="http://schemas.openxmlformats.org/officeDocument/2006/relationships/image" Target="../media/image111.png"/><Relationship Id="rId4" Type="http://schemas.openxmlformats.org/officeDocument/2006/relationships/notesSlide" Target="../notesSlides/notesSlide11.xml"/><Relationship Id="rId9" Type="http://schemas.openxmlformats.org/officeDocument/2006/relationships/image" Target="../media/image110.svg"/><Relationship Id="rId14" Type="http://schemas.openxmlformats.org/officeDocument/2006/relationships/image" Target="../media/image115.png"/></Relationships>
</file>

<file path=ppt/slides/_rels/slide4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3" Type="http://schemas.openxmlformats.org/officeDocument/2006/relationships/slideLayout" Target="../slideLayouts/slideLayout2.xml"/><Relationship Id="rId7" Type="http://schemas.openxmlformats.org/officeDocument/2006/relationships/image" Target="../media/image108.png"/><Relationship Id="rId12" Type="http://schemas.openxmlformats.org/officeDocument/2006/relationships/image" Target="../media/image121.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7.png"/><Relationship Id="rId11" Type="http://schemas.openxmlformats.org/officeDocument/2006/relationships/image" Target="../media/image120.svg"/><Relationship Id="rId5" Type="http://schemas.openxmlformats.org/officeDocument/2006/relationships/image" Target="../media/image106.jpeg"/><Relationship Id="rId10" Type="http://schemas.openxmlformats.org/officeDocument/2006/relationships/image" Target="../media/image119.png"/><Relationship Id="rId4" Type="http://schemas.openxmlformats.org/officeDocument/2006/relationships/image" Target="../media/image105.png"/><Relationship Id="rId9" Type="http://schemas.openxmlformats.org/officeDocument/2006/relationships/image" Target="../media/image118.svg"/></Relationships>
</file>

<file path=ppt/slides/_rels/slide44.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18" Type="http://schemas.openxmlformats.org/officeDocument/2006/relationships/image" Target="../media/image136.svg"/><Relationship Id="rId3" Type="http://schemas.openxmlformats.org/officeDocument/2006/relationships/image" Target="../media/image106.jpeg"/><Relationship Id="rId7" Type="http://schemas.openxmlformats.org/officeDocument/2006/relationships/image" Target="../media/image125.png"/><Relationship Id="rId12" Type="http://schemas.openxmlformats.org/officeDocument/2006/relationships/image" Target="../media/image130.svg"/><Relationship Id="rId17" Type="http://schemas.openxmlformats.org/officeDocument/2006/relationships/image" Target="../media/image135.png"/><Relationship Id="rId2" Type="http://schemas.openxmlformats.org/officeDocument/2006/relationships/image" Target="../media/image105.png"/><Relationship Id="rId16" Type="http://schemas.openxmlformats.org/officeDocument/2006/relationships/image" Target="../media/image134.svg"/><Relationship Id="rId20" Type="http://schemas.openxmlformats.org/officeDocument/2006/relationships/image" Target="../media/image138.svg"/><Relationship Id="rId1" Type="http://schemas.openxmlformats.org/officeDocument/2006/relationships/slideLayout" Target="../slideLayouts/slideLayout2.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svg"/><Relationship Id="rId19" Type="http://schemas.openxmlformats.org/officeDocument/2006/relationships/image" Target="../media/image137.png"/><Relationship Id="rId4" Type="http://schemas.openxmlformats.org/officeDocument/2006/relationships/image" Target="../media/image107.png"/><Relationship Id="rId9" Type="http://schemas.openxmlformats.org/officeDocument/2006/relationships/image" Target="../media/image127.png"/><Relationship Id="rId14" Type="http://schemas.openxmlformats.org/officeDocument/2006/relationships/image" Target="../media/image132.svg"/></Relationships>
</file>

<file path=ppt/slides/_rels/slide4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41.sv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07.png"/></Relationships>
</file>

<file path=ppt/slides/_rels/slide47.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4.jpg"/><Relationship Id="rId4" Type="http://schemas.openxmlformats.org/officeDocument/2006/relationships/image" Target="../media/image14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hyperlink" Target="https://amosca01.github.io/SDS-CS23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Visual Analytics–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What are some non-traditional forms of data? </a:t>
            </a:r>
          </a:p>
        </p:txBody>
      </p:sp>
    </p:spTree>
    <p:extLst>
      <p:ext uri="{BB962C8B-B14F-4D97-AF65-F5344CB8AC3E}">
        <p14:creationId xmlns:p14="http://schemas.microsoft.com/office/powerpoint/2010/main" val="321553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What are some non-traditional forms of data? </a:t>
            </a:r>
          </a:p>
        </p:txBody>
      </p:sp>
      <p:pic>
        <p:nvPicPr>
          <p:cNvPr id="1026" name="Picture 2" descr="All the Social Media Apps You Should Know in 2021 - eVenzia">
            <a:extLst>
              <a:ext uri="{FF2B5EF4-FFF2-40B4-BE49-F238E27FC236}">
                <a16:creationId xmlns:a16="http://schemas.microsoft.com/office/drawing/2014/main" id="{2D10534B-E2C6-6735-A803-A5DBBD556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5116" y="1412962"/>
            <a:ext cx="4290517" cy="24134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w York Times Newspaper Back Copies – The New York Times Store">
            <a:extLst>
              <a:ext uri="{FF2B5EF4-FFF2-40B4-BE49-F238E27FC236}">
                <a16:creationId xmlns:a16="http://schemas.microsoft.com/office/drawing/2014/main" id="{1988BCCA-7892-C2B5-AC1C-F4D2D1E0AA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52162">
            <a:off x="7839747" y="934266"/>
            <a:ext cx="4009869" cy="40098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10 best fitness trackers in 2024 - The Verge">
            <a:extLst>
              <a:ext uri="{FF2B5EF4-FFF2-40B4-BE49-F238E27FC236}">
                <a16:creationId xmlns:a16="http://schemas.microsoft.com/office/drawing/2014/main" id="{5A07C4AC-8091-E5A4-D0AF-DD1B5D4B8F4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46029" y="4027212"/>
            <a:ext cx="5975414" cy="31269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CIENT EGYPT - 212 OLD BOOKS ON USB - PYRAMIDS GIZA ARCHAEOLOGY  HIEROGLYPHICS">
            <a:extLst>
              <a:ext uri="{FF2B5EF4-FFF2-40B4-BE49-F238E27FC236}">
                <a16:creationId xmlns:a16="http://schemas.microsoft.com/office/drawing/2014/main" id="{E28F27B7-EB6B-9ADB-8D47-B33C7C4F3FA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3712544" y="3718177"/>
            <a:ext cx="2734263" cy="313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7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B144DF28-7D19-2F48-EE99-7845A96CD37C}"/>
              </a:ext>
            </a:extLst>
          </p:cNvPr>
          <p:cNvSpPr>
            <a:spLocks noGrp="1"/>
          </p:cNvSpPr>
          <p:nvPr>
            <p:ph idx="1"/>
          </p:nvPr>
        </p:nvSpPr>
        <p:spPr/>
        <p:txBody>
          <a:bodyPr anchor="t">
            <a:normAutofit/>
          </a:bodyPr>
          <a:lstStyle/>
          <a:p>
            <a:pPr marL="0" indent="0">
              <a:buNone/>
            </a:pPr>
            <a:r>
              <a:rPr lang="en-US" sz="2400" dirty="0"/>
              <a:t>The problem: </a:t>
            </a:r>
          </a:p>
          <a:p>
            <a:pPr marL="0" indent="0">
              <a:buNone/>
            </a:pPr>
            <a:endParaRPr lang="en-US" sz="2400" dirty="0"/>
          </a:p>
          <a:p>
            <a:r>
              <a:rPr lang="en-US" sz="2400" dirty="0"/>
              <a:t>We’re collecting and generating data faster than traditional methods can keep up– </a:t>
            </a:r>
            <a:r>
              <a:rPr lang="en-US" sz="2400" b="1" dirty="0"/>
              <a:t>our data is unmanageably big</a:t>
            </a:r>
          </a:p>
          <a:p>
            <a:endParaRPr lang="en-US" sz="2400" b="1" dirty="0"/>
          </a:p>
        </p:txBody>
      </p:sp>
      <p:sp>
        <p:nvSpPr>
          <p:cNvPr id="5" name="Rectangle 4">
            <a:extLst>
              <a:ext uri="{FF2B5EF4-FFF2-40B4-BE49-F238E27FC236}">
                <a16:creationId xmlns:a16="http://schemas.microsoft.com/office/drawing/2014/main" id="{9F703F54-AFB5-EDDF-D322-CC69849749F6}"/>
              </a:ext>
            </a:extLst>
          </p:cNvPr>
          <p:cNvSpPr/>
          <p:nvPr/>
        </p:nvSpPr>
        <p:spPr>
          <a:xfrm>
            <a:off x="4287187" y="3852472"/>
            <a:ext cx="2683239" cy="389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395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B08EA-86E9-90E1-FF72-D8D7F4582B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6701F-DA35-3FC3-7A8A-8FBB957B8F75}"/>
              </a:ext>
            </a:extLst>
          </p:cNvPr>
          <p:cNvSpPr>
            <a:spLocks noGrp="1"/>
          </p:cNvSpPr>
          <p:nvPr>
            <p:ph type="title"/>
          </p:nvPr>
        </p:nvSpPr>
        <p:spPr/>
        <p:txBody>
          <a:bodyPr/>
          <a:lstStyle/>
          <a:p>
            <a:r>
              <a:rPr lang="en-US" dirty="0"/>
              <a:t>Example </a:t>
            </a:r>
          </a:p>
        </p:txBody>
      </p:sp>
      <p:sp>
        <p:nvSpPr>
          <p:cNvPr id="15" name="Content Placeholder 14">
            <a:extLst>
              <a:ext uri="{FF2B5EF4-FFF2-40B4-BE49-F238E27FC236}">
                <a16:creationId xmlns:a16="http://schemas.microsoft.com/office/drawing/2014/main" id="{85226B09-305B-6675-2544-5C61EA15ECFB}"/>
              </a:ext>
            </a:extLst>
          </p:cNvPr>
          <p:cNvSpPr>
            <a:spLocks noGrp="1"/>
          </p:cNvSpPr>
          <p:nvPr>
            <p:ph idx="1"/>
          </p:nvPr>
        </p:nvSpPr>
        <p:spPr/>
        <p:txBody>
          <a:bodyPr anchor="t">
            <a:normAutofit/>
          </a:bodyPr>
          <a:lstStyle/>
          <a:p>
            <a:pPr marL="0" indent="0">
              <a:buNone/>
            </a:pPr>
            <a:r>
              <a:rPr lang="en-US" sz="2400" dirty="0"/>
              <a:t>Zork (make map, compare to actual map) </a:t>
            </a:r>
          </a:p>
          <a:p>
            <a:pPr marL="0" indent="0">
              <a:buNone/>
            </a:pPr>
            <a:endParaRPr lang="en-US" sz="2400" b="1" dirty="0"/>
          </a:p>
          <a:p>
            <a:pPr marL="0" indent="0">
              <a:buNone/>
            </a:pPr>
            <a:r>
              <a:rPr lang="en-US" sz="2400" dirty="0"/>
              <a:t>Then say, what if we don’t have the actual map? </a:t>
            </a:r>
          </a:p>
          <a:p>
            <a:endParaRPr lang="en-US" sz="2400" b="1" dirty="0"/>
          </a:p>
        </p:txBody>
      </p:sp>
      <p:sp>
        <p:nvSpPr>
          <p:cNvPr id="5" name="Rectangle 4">
            <a:extLst>
              <a:ext uri="{FF2B5EF4-FFF2-40B4-BE49-F238E27FC236}">
                <a16:creationId xmlns:a16="http://schemas.microsoft.com/office/drawing/2014/main" id="{843DC42C-B094-E107-BA66-D6F6A847FEE7}"/>
              </a:ext>
            </a:extLst>
          </p:cNvPr>
          <p:cNvSpPr/>
          <p:nvPr/>
        </p:nvSpPr>
        <p:spPr>
          <a:xfrm>
            <a:off x="4287187" y="3852472"/>
            <a:ext cx="2683239" cy="389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93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92EB1-21D2-0DD2-0BFA-01B2E0D6D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D0F71B-6F91-F3F6-5DB0-B2C55EFFA76B}"/>
              </a:ext>
            </a:extLst>
          </p:cNvPr>
          <p:cNvSpPr>
            <a:spLocks noGrp="1"/>
          </p:cNvSpPr>
          <p:nvPr>
            <p:ph type="title"/>
          </p:nvPr>
        </p:nvSpPr>
        <p:spPr/>
        <p:txBody>
          <a:bodyPr/>
          <a:lstStyle/>
          <a:p>
            <a:r>
              <a:rPr lang="en-US" dirty="0"/>
              <a:t>About this course</a:t>
            </a:r>
          </a:p>
        </p:txBody>
      </p:sp>
      <p:sp>
        <p:nvSpPr>
          <p:cNvPr id="15" name="Content Placeholder 14">
            <a:extLst>
              <a:ext uri="{FF2B5EF4-FFF2-40B4-BE49-F238E27FC236}">
                <a16:creationId xmlns:a16="http://schemas.microsoft.com/office/drawing/2014/main" id="{D0F28AC8-5C5E-AB30-FF01-F68EFBD53C43}"/>
              </a:ext>
            </a:extLst>
          </p:cNvPr>
          <p:cNvSpPr>
            <a:spLocks noGrp="1"/>
          </p:cNvSpPr>
          <p:nvPr>
            <p:ph idx="1"/>
          </p:nvPr>
        </p:nvSpPr>
        <p:spPr/>
        <p:txBody>
          <a:bodyPr anchor="t">
            <a:normAutofit/>
          </a:bodyPr>
          <a:lstStyle/>
          <a:p>
            <a:pPr marL="0" indent="0">
              <a:buNone/>
            </a:pPr>
            <a:r>
              <a:rPr lang="en-US" sz="2400" dirty="0"/>
              <a:t>The problem: </a:t>
            </a:r>
          </a:p>
          <a:p>
            <a:pPr marL="0" indent="0">
              <a:buNone/>
            </a:pPr>
            <a:endParaRPr lang="en-US" sz="2400" dirty="0"/>
          </a:p>
          <a:p>
            <a:r>
              <a:rPr lang="en-US" sz="2400" dirty="0"/>
              <a:t>We’re collecting and generating data </a:t>
            </a:r>
            <a:r>
              <a:rPr lang="en-US" sz="2400" b="1" dirty="0"/>
              <a:t>faster</a:t>
            </a:r>
            <a:r>
              <a:rPr lang="en-US" sz="2400" dirty="0"/>
              <a:t> than traditional methods can keep up</a:t>
            </a:r>
          </a:p>
          <a:p>
            <a:r>
              <a:rPr lang="en-US" sz="2400" dirty="0"/>
              <a:t>Not only is the data unmanageably big, it’s usually </a:t>
            </a:r>
            <a:r>
              <a:rPr lang="en-US" sz="2400" b="1" dirty="0"/>
              <a:t>noisy and ambiguous </a:t>
            </a:r>
            <a:r>
              <a:rPr lang="en-US" sz="2400" dirty="0"/>
              <a:t>too</a:t>
            </a:r>
          </a:p>
          <a:p>
            <a:pPr marL="0" indent="0">
              <a:buNone/>
            </a:pPr>
            <a:endParaRPr lang="en-US" sz="2400" dirty="0"/>
          </a:p>
        </p:txBody>
      </p:sp>
      <p:sp>
        <p:nvSpPr>
          <p:cNvPr id="5" name="Rectangle 4">
            <a:extLst>
              <a:ext uri="{FF2B5EF4-FFF2-40B4-BE49-F238E27FC236}">
                <a16:creationId xmlns:a16="http://schemas.microsoft.com/office/drawing/2014/main" id="{7C1CA8F9-5E9A-0DC8-4C44-FD2B2EF2F98E}"/>
              </a:ext>
            </a:extLst>
          </p:cNvPr>
          <p:cNvSpPr/>
          <p:nvPr/>
        </p:nvSpPr>
        <p:spPr>
          <a:xfrm>
            <a:off x="4287187" y="3852472"/>
            <a:ext cx="2683239" cy="3897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906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46F1-D10C-A8ED-B6B5-B3FDDD61EA15}"/>
              </a:ext>
            </a:extLst>
          </p:cNvPr>
          <p:cNvSpPr>
            <a:spLocks noGrp="1"/>
          </p:cNvSpPr>
          <p:nvPr>
            <p:ph type="title"/>
          </p:nvPr>
        </p:nvSpPr>
        <p:spPr/>
        <p:txBody>
          <a:bodyPr/>
          <a:lstStyle/>
          <a:p>
            <a:r>
              <a:rPr lang="en-US" dirty="0"/>
              <a:t>About this course</a:t>
            </a:r>
          </a:p>
        </p:txBody>
      </p:sp>
      <p:pic>
        <p:nvPicPr>
          <p:cNvPr id="3" name="Content Placeholder 7" descr="Confused person outline">
            <a:extLst>
              <a:ext uri="{FF2B5EF4-FFF2-40B4-BE49-F238E27FC236}">
                <a16:creationId xmlns:a16="http://schemas.microsoft.com/office/drawing/2014/main" id="{63316F92-F29F-9AC3-89AD-9565322EEE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57034" y="1732524"/>
            <a:ext cx="3569834" cy="3569834"/>
          </a:xfrm>
          <a:prstGeom prst="rect">
            <a:avLst/>
          </a:prstGeom>
        </p:spPr>
      </p:pic>
      <p:pic>
        <p:nvPicPr>
          <p:cNvPr id="4" name="Graphic 3" descr="Monitor with solid fill">
            <a:extLst>
              <a:ext uri="{FF2B5EF4-FFF2-40B4-BE49-F238E27FC236}">
                <a16:creationId xmlns:a16="http://schemas.microsoft.com/office/drawing/2014/main" id="{DED74999-F94B-EAF3-5BF0-1AE748B6AA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925" y="2337815"/>
            <a:ext cx="2964543" cy="2964543"/>
          </a:xfrm>
          <a:prstGeom prst="rect">
            <a:avLst/>
          </a:prstGeom>
        </p:spPr>
      </p:pic>
      <p:sp>
        <p:nvSpPr>
          <p:cNvPr id="5" name="Rounded Rectangle 4">
            <a:extLst>
              <a:ext uri="{FF2B5EF4-FFF2-40B4-BE49-F238E27FC236}">
                <a16:creationId xmlns:a16="http://schemas.microsoft.com/office/drawing/2014/main" id="{68EB029E-541F-524A-BF57-A16DB7617436}"/>
              </a:ext>
            </a:extLst>
          </p:cNvPr>
          <p:cNvSpPr/>
          <p:nvPr/>
        </p:nvSpPr>
        <p:spPr>
          <a:xfrm>
            <a:off x="7839856" y="451891"/>
            <a:ext cx="3460814" cy="110375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the strengths of each </a:t>
            </a:r>
            <a:r>
              <a:rPr lang="en-US" sz="2400" dirty="0" err="1"/>
              <a:t>wrt</a:t>
            </a:r>
            <a:r>
              <a:rPr lang="en-US" sz="2400" dirty="0"/>
              <a:t> data?</a:t>
            </a:r>
          </a:p>
        </p:txBody>
      </p:sp>
      <p:sp>
        <p:nvSpPr>
          <p:cNvPr id="9" name="Circular Arrow 8">
            <a:extLst>
              <a:ext uri="{FF2B5EF4-FFF2-40B4-BE49-F238E27FC236}">
                <a16:creationId xmlns:a16="http://schemas.microsoft.com/office/drawing/2014/main" id="{7ACDE532-7C0F-1B01-B756-38B0F5FF289C}"/>
              </a:ext>
            </a:extLst>
          </p:cNvPr>
          <p:cNvSpPr/>
          <p:nvPr/>
        </p:nvSpPr>
        <p:spPr>
          <a:xfrm flipH="1">
            <a:off x="6489096" y="1844996"/>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1F66A675-C297-F133-4C65-08A83A8883A7}"/>
              </a:ext>
            </a:extLst>
          </p:cNvPr>
          <p:cNvSpPr/>
          <p:nvPr/>
        </p:nvSpPr>
        <p:spPr>
          <a:xfrm rot="10800000" flipH="1">
            <a:off x="6489095" y="3627612"/>
            <a:ext cx="2075543" cy="1741715"/>
          </a:xfrm>
          <a:prstGeom prst="circular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903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7E2AC-D892-A6D6-24E6-9FA858DBFB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A39F1-0405-3E56-E97A-212A4561E6D0}"/>
              </a:ext>
            </a:extLst>
          </p:cNvPr>
          <p:cNvSpPr>
            <a:spLocks noGrp="1"/>
          </p:cNvSpPr>
          <p:nvPr>
            <p:ph type="title"/>
          </p:nvPr>
        </p:nvSpPr>
        <p:spPr/>
        <p:txBody>
          <a:bodyPr/>
          <a:lstStyle/>
          <a:p>
            <a:r>
              <a:rPr lang="en-US"/>
              <a:t>EXAMPLES OF VA SHOW VIDEOS?</a:t>
            </a:r>
            <a:endParaRPr lang="en-US" dirty="0"/>
          </a:p>
        </p:txBody>
      </p:sp>
    </p:spTree>
    <p:extLst>
      <p:ext uri="{BB962C8B-B14F-4D97-AF65-F5344CB8AC3E}">
        <p14:creationId xmlns:p14="http://schemas.microsoft.com/office/powerpoint/2010/main" val="364257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5825" y="2674691"/>
            <a:ext cx="2947482" cy="1508618"/>
          </a:xfrm>
          <a:prstGeom prst="rect">
            <a:avLst/>
          </a:prstGeom>
        </p:spPr>
        <p:txBody>
          <a:bodyPr vert="horz" lIns="91440" tIns="45720" rIns="91440" bIns="45720" rtlCol="0" anchor="ctr">
            <a:normAutofit fontScale="90000"/>
          </a:bodyPr>
          <a:lstStyle/>
          <a:p>
            <a:r>
              <a:rPr dirty="0"/>
              <a:t>(Incomplete) History of Visual Analytics: 1970s</a:t>
            </a:r>
          </a:p>
        </p:txBody>
      </p:sp>
      <p:sp>
        <p:nvSpPr>
          <p:cNvPr id="3" name="object 3"/>
          <p:cNvSpPr txBox="1"/>
          <p:nvPr/>
        </p:nvSpPr>
        <p:spPr>
          <a:xfrm>
            <a:off x="3899982" y="5113185"/>
            <a:ext cx="7292975" cy="1068070"/>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CAD/CAM,</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building</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cars,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planes,</a:t>
            </a:r>
            <a:r>
              <a:rPr sz="2400" spc="-75" dirty="0">
                <a:solidFill>
                  <a:schemeClr val="tx1">
                    <a:lumMod val="75000"/>
                    <a:lumOff val="25000"/>
                  </a:schemeClr>
                </a:solidFill>
                <a:cs typeface="Arial"/>
              </a:rPr>
              <a:t> </a:t>
            </a:r>
            <a:r>
              <a:rPr sz="2400" spc="-10" dirty="0">
                <a:solidFill>
                  <a:schemeClr val="tx1">
                    <a:lumMod val="75000"/>
                    <a:lumOff val="25000"/>
                  </a:schemeClr>
                </a:solidFill>
                <a:cs typeface="Arial"/>
              </a:rPr>
              <a:t>chips</a:t>
            </a:r>
            <a:endParaRPr sz="2400" dirty="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3D,</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animation,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edu,</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medicine</a:t>
            </a:r>
            <a:endParaRPr sz="2400" dirty="0">
              <a:solidFill>
                <a:schemeClr val="tx1">
                  <a:lumMod val="75000"/>
                  <a:lumOff val="25000"/>
                </a:schemeClr>
              </a:solidFill>
              <a:cs typeface="Arial"/>
            </a:endParaRPr>
          </a:p>
        </p:txBody>
      </p:sp>
      <p:grpSp>
        <p:nvGrpSpPr>
          <p:cNvPr id="4" name="object 4"/>
          <p:cNvGrpSpPr/>
          <p:nvPr/>
        </p:nvGrpSpPr>
        <p:grpSpPr>
          <a:xfrm>
            <a:off x="4290633" y="840397"/>
            <a:ext cx="5803900" cy="4471670"/>
            <a:chOff x="1612391" y="1155191"/>
            <a:chExt cx="5803900" cy="4471670"/>
          </a:xfrm>
        </p:grpSpPr>
        <p:pic>
          <p:nvPicPr>
            <p:cNvPr id="5" name="object 5"/>
            <p:cNvPicPr/>
            <p:nvPr/>
          </p:nvPicPr>
          <p:blipFill>
            <a:blip r:embed="rId2" cstate="print"/>
            <a:stretch>
              <a:fillRect/>
            </a:stretch>
          </p:blipFill>
          <p:spPr>
            <a:xfrm>
              <a:off x="1612391" y="1155191"/>
              <a:ext cx="5803392" cy="4471416"/>
            </a:xfrm>
            <a:prstGeom prst="rect">
              <a:avLst/>
            </a:prstGeom>
          </p:spPr>
        </p:pic>
        <p:pic>
          <p:nvPicPr>
            <p:cNvPr id="6" name="object 6"/>
            <p:cNvPicPr/>
            <p:nvPr/>
          </p:nvPicPr>
          <p:blipFill>
            <a:blip r:embed="rId3" cstate="print"/>
            <a:stretch>
              <a:fillRect/>
            </a:stretch>
          </p:blipFill>
          <p:spPr>
            <a:xfrm>
              <a:off x="1676399" y="1219200"/>
              <a:ext cx="5621670" cy="4290350"/>
            </a:xfrm>
            <a:prstGeom prst="rect">
              <a:avLst/>
            </a:prstGeom>
          </p:spPr>
        </p:pic>
        <p:sp>
          <p:nvSpPr>
            <p:cNvPr id="7" name="object 7"/>
            <p:cNvSpPr/>
            <p:nvPr/>
          </p:nvSpPr>
          <p:spPr>
            <a:xfrm>
              <a:off x="1657350" y="1200150"/>
              <a:ext cx="5660390" cy="4328795"/>
            </a:xfrm>
            <a:custGeom>
              <a:avLst/>
              <a:gdLst/>
              <a:ahLst/>
              <a:cxnLst/>
              <a:rect l="l" t="t" r="r" b="b"/>
              <a:pathLst>
                <a:path w="5660390" h="4328795">
                  <a:moveTo>
                    <a:pt x="0" y="0"/>
                  </a:moveTo>
                  <a:lnTo>
                    <a:pt x="5659770" y="0"/>
                  </a:lnTo>
                  <a:lnTo>
                    <a:pt x="5659770" y="4328450"/>
                  </a:lnTo>
                  <a:lnTo>
                    <a:pt x="0" y="4328450"/>
                  </a:lnTo>
                  <a:lnTo>
                    <a:pt x="0" y="0"/>
                  </a:lnTo>
                  <a:close/>
                </a:path>
              </a:pathLst>
            </a:custGeom>
            <a:ln w="38100">
              <a:solidFill>
                <a:srgbClr val="000000"/>
              </a:solidFill>
            </a:ln>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537678" y="860685"/>
            <a:ext cx="8279567" cy="4011117"/>
            <a:chOff x="148753" y="1295400"/>
            <a:chExt cx="8995410" cy="3949700"/>
          </a:xfrm>
        </p:grpSpPr>
        <p:pic>
          <p:nvPicPr>
            <p:cNvPr id="4" name="object 4"/>
            <p:cNvPicPr/>
            <p:nvPr/>
          </p:nvPicPr>
          <p:blipFill>
            <a:blip r:embed="rId2" cstate="print"/>
            <a:stretch>
              <a:fillRect/>
            </a:stretch>
          </p:blipFill>
          <p:spPr>
            <a:xfrm>
              <a:off x="148753" y="1353313"/>
              <a:ext cx="3737446" cy="3828286"/>
            </a:xfrm>
            <a:prstGeom prst="rect">
              <a:avLst/>
            </a:prstGeom>
          </p:spPr>
        </p:pic>
        <p:pic>
          <p:nvPicPr>
            <p:cNvPr id="5" name="object 5"/>
            <p:cNvPicPr/>
            <p:nvPr/>
          </p:nvPicPr>
          <p:blipFill>
            <a:blip r:embed="rId3" cstate="print"/>
            <a:stretch>
              <a:fillRect/>
            </a:stretch>
          </p:blipFill>
          <p:spPr>
            <a:xfrm>
              <a:off x="3873499" y="1295400"/>
              <a:ext cx="5270500" cy="3949700"/>
            </a:xfrm>
            <a:prstGeom prst="rect">
              <a:avLst/>
            </a:prstGeom>
          </p:spPr>
        </p:pic>
      </p:grpSp>
      <p:sp>
        <p:nvSpPr>
          <p:cNvPr id="6" name="object 6"/>
          <p:cNvSpPr txBox="1"/>
          <p:nvPr/>
        </p:nvSpPr>
        <p:spPr>
          <a:xfrm>
            <a:off x="4461846" y="4993265"/>
            <a:ext cx="6558309" cy="1431802"/>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Scientific</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visualization,</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physical</a:t>
            </a:r>
            <a:r>
              <a:rPr sz="2400" spc="-110" dirty="0">
                <a:solidFill>
                  <a:schemeClr val="tx1">
                    <a:lumMod val="75000"/>
                    <a:lumOff val="25000"/>
                  </a:schemeClr>
                </a:solidFill>
                <a:cs typeface="Arial"/>
              </a:rPr>
              <a:t> </a:t>
            </a:r>
            <a:r>
              <a:rPr sz="2400" spc="-10" dirty="0">
                <a:solidFill>
                  <a:schemeClr val="tx1">
                    <a:lumMod val="75000"/>
                    <a:lumOff val="25000"/>
                  </a:schemeClr>
                </a:solidFill>
                <a:cs typeface="Arial"/>
              </a:rPr>
              <a:t>phenomena</a:t>
            </a:r>
            <a:endParaRPr sz="2400" dirty="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photorealism,</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entertainment</a:t>
            </a:r>
            <a:endParaRPr sz="2400" dirty="0">
              <a:solidFill>
                <a:schemeClr val="tx1">
                  <a:lumMod val="75000"/>
                  <a:lumOff val="25000"/>
                </a:schemeClr>
              </a:solidFill>
              <a:cs typeface="Arial"/>
            </a:endParaRPr>
          </a:p>
        </p:txBody>
      </p:sp>
      <p:sp>
        <p:nvSpPr>
          <p:cNvPr id="7" name="object 2">
            <a:extLst>
              <a:ext uri="{FF2B5EF4-FFF2-40B4-BE49-F238E27FC236}">
                <a16:creationId xmlns:a16="http://schemas.microsoft.com/office/drawing/2014/main" id="{7F64CC50-8370-1174-0116-2A0808B0E5DC}"/>
              </a:ext>
            </a:extLst>
          </p:cNvPr>
          <p:cNvSpPr txBox="1">
            <a:spLocks/>
          </p:cNvSpPr>
          <p:nvPr/>
        </p:nvSpPr>
        <p:spPr>
          <a:xfrm>
            <a:off x="135825" y="2674691"/>
            <a:ext cx="2947482" cy="150861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(Incomplete) History of Visual Analytics: 1980s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718" y="2636591"/>
            <a:ext cx="2947482" cy="1508618"/>
          </a:xfrm>
          <a:prstGeom prst="rect">
            <a:avLst/>
          </a:prstGeom>
        </p:spPr>
        <p:txBody>
          <a:bodyPr vert="horz" lIns="91440" tIns="45720" rIns="91440" bIns="45720" rtlCol="0" anchor="ctr">
            <a:normAutofit fontScale="90000"/>
          </a:bodyPr>
          <a:lstStyle/>
          <a:p>
            <a:r>
              <a:rPr dirty="0"/>
              <a:t>(Incomplete) History of Visual Analytics: 1990s</a:t>
            </a:r>
          </a:p>
        </p:txBody>
      </p:sp>
      <p:pic>
        <p:nvPicPr>
          <p:cNvPr id="3" name="object 3"/>
          <p:cNvPicPr/>
          <p:nvPr/>
        </p:nvPicPr>
        <p:blipFill>
          <a:blip r:embed="rId2" cstate="print"/>
          <a:stretch>
            <a:fillRect/>
          </a:stretch>
        </p:blipFill>
        <p:spPr>
          <a:xfrm>
            <a:off x="4518285" y="859436"/>
            <a:ext cx="5791200" cy="4343400"/>
          </a:xfrm>
          <a:prstGeom prst="rect">
            <a:avLst/>
          </a:prstGeom>
        </p:spPr>
      </p:pic>
      <p:sp>
        <p:nvSpPr>
          <p:cNvPr id="4" name="object 4"/>
          <p:cNvSpPr txBox="1"/>
          <p:nvPr/>
        </p:nvSpPr>
        <p:spPr>
          <a:xfrm>
            <a:off x="4139825" y="5068215"/>
            <a:ext cx="6785609" cy="1068070"/>
          </a:xfrm>
          <a:prstGeom prst="rect">
            <a:avLst/>
          </a:prstGeom>
        </p:spPr>
        <p:txBody>
          <a:bodyPr vert="horz" wrap="square" lIns="0" tIns="168275" rIns="0" bIns="0" rtlCol="0">
            <a:spAutoFit/>
          </a:bodyPr>
          <a:lstStyle/>
          <a:p>
            <a:pPr marL="355600" indent="-342900">
              <a:spcBef>
                <a:spcPts val="13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Information</a:t>
            </a:r>
            <a:r>
              <a:rPr sz="2400" spc="-120" dirty="0">
                <a:solidFill>
                  <a:schemeClr val="tx1">
                    <a:lumMod val="75000"/>
                    <a:lumOff val="25000"/>
                  </a:schemeClr>
                </a:solidFill>
                <a:cs typeface="Arial"/>
              </a:rPr>
              <a:t> </a:t>
            </a:r>
            <a:r>
              <a:rPr sz="2400" dirty="0">
                <a:solidFill>
                  <a:schemeClr val="tx1">
                    <a:lumMod val="75000"/>
                    <a:lumOff val="25000"/>
                  </a:schemeClr>
                </a:solidFill>
                <a:cs typeface="Arial"/>
              </a:rPr>
              <a:t>visualization,</a:t>
            </a:r>
            <a:r>
              <a:rPr sz="2400" spc="-130" dirty="0">
                <a:solidFill>
                  <a:schemeClr val="tx1">
                    <a:lumMod val="75000"/>
                    <a:lumOff val="25000"/>
                  </a:schemeClr>
                </a:solidFill>
                <a:cs typeface="Arial"/>
              </a:rPr>
              <a:t> </a:t>
            </a:r>
            <a:r>
              <a:rPr sz="2400" spc="-10" dirty="0">
                <a:solidFill>
                  <a:schemeClr val="tx1">
                    <a:lumMod val="75000"/>
                    <a:lumOff val="25000"/>
                  </a:schemeClr>
                </a:solidFill>
                <a:cs typeface="Arial"/>
              </a:rPr>
              <a:t>storytelling</a:t>
            </a:r>
            <a:endParaRPr sz="2400">
              <a:solidFill>
                <a:schemeClr val="tx1">
                  <a:lumMod val="75000"/>
                  <a:lumOff val="25000"/>
                </a:schemeClr>
              </a:solidFill>
              <a:cs typeface="Arial"/>
            </a:endParaRPr>
          </a:p>
          <a:p>
            <a:pPr marL="355600" indent="-342900">
              <a:spcBef>
                <a:spcPts val="12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online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spaces,</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interaction</a:t>
            </a:r>
            <a:endParaRPr sz="2400">
              <a:solidFill>
                <a:schemeClr val="tx1">
                  <a:lumMod val="75000"/>
                  <a:lumOff val="25000"/>
                </a:schemeClr>
              </a:solidFil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r>
              <a:rPr lang="en-US" sz="2400" dirty="0"/>
              <a:t>Intros </a:t>
            </a:r>
          </a:p>
          <a:p>
            <a:r>
              <a:rPr lang="en-US" sz="2400" dirty="0"/>
              <a:t>Big problem</a:t>
            </a:r>
          </a:p>
          <a:p>
            <a:r>
              <a:rPr lang="en-US" sz="2400" dirty="0"/>
              <a:t>Quick history lesson</a:t>
            </a:r>
          </a:p>
          <a:p>
            <a:r>
              <a:rPr lang="en-US" sz="2400" dirty="0"/>
              <a:t>Visual analytics: definition</a:t>
            </a:r>
          </a:p>
          <a:p>
            <a:r>
              <a:rPr lang="en-US" sz="2400" dirty="0"/>
              <a:t>Discussion: how does it help?</a:t>
            </a:r>
          </a:p>
          <a:p>
            <a:r>
              <a:rPr lang="en-US" sz="2400" dirty="0"/>
              <a:t>Structure of this course</a:t>
            </a:r>
          </a:p>
          <a:p>
            <a:endParaRPr lang="en-US" sz="2400" dirty="0"/>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991" y="2674691"/>
            <a:ext cx="2947482" cy="1508618"/>
          </a:xfrm>
          <a:prstGeom prst="rect">
            <a:avLst/>
          </a:prstGeom>
        </p:spPr>
        <p:txBody>
          <a:bodyPr vert="horz" lIns="91440" tIns="45720" rIns="91440" bIns="45720" rtlCol="0" anchor="ctr">
            <a:normAutofit fontScale="90000"/>
          </a:bodyPr>
          <a:lstStyle/>
          <a:p>
            <a:r>
              <a:rPr dirty="0"/>
              <a:t>(Incomplete) History of Visual Analytics: 2000s</a:t>
            </a:r>
          </a:p>
        </p:txBody>
      </p:sp>
      <p:pic>
        <p:nvPicPr>
          <p:cNvPr id="3" name="object 3"/>
          <p:cNvPicPr/>
          <p:nvPr/>
        </p:nvPicPr>
        <p:blipFill>
          <a:blip r:embed="rId2" cstate="print"/>
          <a:stretch>
            <a:fillRect/>
          </a:stretch>
        </p:blipFill>
        <p:spPr>
          <a:xfrm>
            <a:off x="3941403" y="885813"/>
            <a:ext cx="6985018" cy="4451934"/>
          </a:xfrm>
          <a:prstGeom prst="rect">
            <a:avLst/>
          </a:prstGeom>
        </p:spPr>
      </p:pic>
      <p:sp>
        <p:nvSpPr>
          <p:cNvPr id="4" name="object 4"/>
          <p:cNvSpPr txBox="1"/>
          <p:nvPr/>
        </p:nvSpPr>
        <p:spPr>
          <a:xfrm>
            <a:off x="4004914" y="5200080"/>
            <a:ext cx="6904355" cy="1068070"/>
          </a:xfrm>
          <a:prstGeom prst="rect">
            <a:avLst/>
          </a:prstGeom>
        </p:spPr>
        <p:txBody>
          <a:bodyPr vert="horz" wrap="square" lIns="0" tIns="167640" rIns="0" bIns="0" rtlCol="0">
            <a:spAutoFit/>
          </a:bodyPr>
          <a:lstStyle/>
          <a:p>
            <a:pPr marL="355600" indent="-342900">
              <a:spcBef>
                <a:spcPts val="1320"/>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Coordination</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across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multiple</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views,</a:t>
            </a:r>
            <a:r>
              <a:rPr sz="2400" spc="-90" dirty="0">
                <a:solidFill>
                  <a:schemeClr val="tx1">
                    <a:lumMod val="75000"/>
                    <a:lumOff val="25000"/>
                  </a:schemeClr>
                </a:solidFill>
                <a:cs typeface="Arial"/>
              </a:rPr>
              <a:t> </a:t>
            </a:r>
            <a:r>
              <a:rPr sz="2400" spc="-10" dirty="0">
                <a:solidFill>
                  <a:schemeClr val="tx1">
                    <a:lumMod val="75000"/>
                    <a:lumOff val="25000"/>
                  </a:schemeClr>
                </a:solidFill>
                <a:cs typeface="Arial"/>
              </a:rPr>
              <a:t>interaction</a:t>
            </a:r>
            <a:endParaRPr sz="2400">
              <a:solidFill>
                <a:schemeClr val="tx1">
                  <a:lumMod val="75000"/>
                  <a:lumOff val="25000"/>
                </a:schemeClr>
              </a:solidFill>
              <a:cs typeface="Arial"/>
            </a:endParaRPr>
          </a:p>
          <a:p>
            <a:pPr marL="355600" indent="-342900">
              <a:spcBef>
                <a:spcPts val="1225"/>
              </a:spcBef>
              <a:buClr>
                <a:srgbClr val="93A299"/>
              </a:buClr>
              <a:buSzPct val="83333"/>
              <a:buFont typeface="Arial" panose="020B0604020202020204" pitchFamily="34" charset="0"/>
              <a:buChar char="•"/>
              <a:tabLst>
                <a:tab pos="194310" algn="l"/>
              </a:tabLst>
            </a:pPr>
            <a:r>
              <a:rPr sz="2400" dirty="0">
                <a:solidFill>
                  <a:schemeClr val="tx1">
                    <a:lumMod val="75000"/>
                    <a:lumOff val="25000"/>
                  </a:schemeClr>
                </a:solidFill>
                <a:cs typeface="Arial"/>
              </a:rPr>
              <a:t>Starting</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55" dirty="0">
                <a:solidFill>
                  <a:schemeClr val="tx1">
                    <a:lumMod val="75000"/>
                    <a:lumOff val="25000"/>
                  </a:schemeClr>
                </a:solidFill>
                <a:cs typeface="Arial"/>
              </a:rPr>
              <a:t> </a:t>
            </a:r>
            <a:r>
              <a:rPr sz="2400" spc="-10" dirty="0">
                <a:solidFill>
                  <a:schemeClr val="tx1">
                    <a:lumMod val="75000"/>
                    <a:lumOff val="25000"/>
                  </a:schemeClr>
                </a:solidFill>
                <a:cs typeface="Arial"/>
              </a:rPr>
              <a:t>sensemaking,</a:t>
            </a:r>
            <a:r>
              <a:rPr sz="2400" spc="-50" dirty="0">
                <a:solidFill>
                  <a:schemeClr val="tx1">
                    <a:lumMod val="75000"/>
                    <a:lumOff val="25000"/>
                  </a:schemeClr>
                </a:solidFill>
                <a:cs typeface="Arial"/>
              </a:rPr>
              <a:t> </a:t>
            </a:r>
            <a:r>
              <a:rPr sz="2400" spc="-10" dirty="0">
                <a:solidFill>
                  <a:schemeClr val="tx1">
                    <a:lumMod val="75000"/>
                    <a:lumOff val="25000"/>
                  </a:schemeClr>
                </a:solidFill>
                <a:cs typeface="Arial"/>
              </a:rPr>
              <a:t>provenance</a:t>
            </a:r>
            <a:endParaRPr sz="2400">
              <a:solidFill>
                <a:schemeClr val="tx1">
                  <a:lumMod val="75000"/>
                  <a:lumOff val="25000"/>
                </a:schemeClr>
              </a:solidFil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951" y="2674691"/>
            <a:ext cx="2947482" cy="1508618"/>
          </a:xfrm>
          <a:prstGeom prst="rect">
            <a:avLst/>
          </a:prstGeom>
        </p:spPr>
        <p:txBody>
          <a:bodyPr vert="horz" lIns="91440" tIns="45720" rIns="91440" bIns="45720" rtlCol="0" anchor="ctr">
            <a:normAutofit fontScale="90000"/>
          </a:bodyPr>
          <a:lstStyle/>
          <a:p>
            <a:r>
              <a:rPr dirty="0"/>
              <a:t>(Incomplete) History of Visual Analytics</a:t>
            </a:r>
          </a:p>
        </p:txBody>
      </p:sp>
      <p:sp>
        <p:nvSpPr>
          <p:cNvPr id="3" name="object 3"/>
          <p:cNvSpPr txBox="1"/>
          <p:nvPr/>
        </p:nvSpPr>
        <p:spPr>
          <a:xfrm>
            <a:off x="3663888" y="1064511"/>
            <a:ext cx="7891145" cy="4305218"/>
          </a:xfrm>
          <a:prstGeom prst="rect">
            <a:avLst/>
          </a:prstGeom>
        </p:spPr>
        <p:txBody>
          <a:bodyPr vert="horz" wrap="square" lIns="0" tIns="170815" rIns="0" bIns="0" rtlCol="0">
            <a:spAutoFit/>
          </a:bodyPr>
          <a:lstStyle/>
          <a:p>
            <a:pPr marL="194310" indent="-181610">
              <a:spcBef>
                <a:spcPts val="1345"/>
              </a:spcBef>
              <a:buClr>
                <a:srgbClr val="93A299"/>
              </a:buClr>
              <a:buSzPct val="85714"/>
              <a:buChar char="•"/>
              <a:tabLst>
                <a:tab pos="194310" algn="l"/>
              </a:tabLst>
            </a:pPr>
            <a:r>
              <a:rPr sz="2400" dirty="0">
                <a:solidFill>
                  <a:schemeClr val="tx1">
                    <a:lumMod val="75000"/>
                    <a:lumOff val="25000"/>
                  </a:schemeClr>
                </a:solidFill>
                <a:cs typeface="Arial"/>
              </a:rPr>
              <a:t>Early</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2000s: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US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reacting</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30" dirty="0">
                <a:solidFill>
                  <a:schemeClr val="tx1">
                    <a:lumMod val="75000"/>
                    <a:lumOff val="25000"/>
                  </a:schemeClr>
                </a:solidFill>
                <a:cs typeface="Arial"/>
              </a:rPr>
              <a:t> </a:t>
            </a:r>
            <a:r>
              <a:rPr sz="2400" spc="-20" dirty="0">
                <a:solidFill>
                  <a:schemeClr val="tx1">
                    <a:lumMod val="75000"/>
                    <a:lumOff val="25000"/>
                  </a:schemeClr>
                </a:solidFill>
                <a:cs typeface="Arial"/>
              </a:rPr>
              <a:t>9/11</a:t>
            </a:r>
            <a:endParaRPr sz="2400" dirty="0">
              <a:solidFill>
                <a:schemeClr val="tx1">
                  <a:lumMod val="75000"/>
                  <a:lumOff val="25000"/>
                </a:schemeClr>
              </a:solidFill>
              <a:cs typeface="Arial"/>
            </a:endParaRPr>
          </a:p>
          <a:p>
            <a:pPr marL="194310" indent="-181610">
              <a:spcBef>
                <a:spcPts val="1250"/>
              </a:spcBef>
              <a:buClr>
                <a:srgbClr val="93A299"/>
              </a:buClr>
              <a:buSzPct val="85714"/>
              <a:buChar char="•"/>
              <a:tabLst>
                <a:tab pos="194310" algn="l"/>
              </a:tabLst>
            </a:pPr>
            <a:r>
              <a:rPr sz="2400" dirty="0">
                <a:solidFill>
                  <a:schemeClr val="tx1">
                    <a:lumMod val="75000"/>
                    <a:lumOff val="25000"/>
                  </a:schemeClr>
                </a:solidFill>
                <a:cs typeface="Arial"/>
              </a:rPr>
              <a:t>2003:</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Dept.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Homeland</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Security</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(DHS)</a:t>
            </a:r>
            <a:r>
              <a:rPr sz="2400" spc="-55" dirty="0">
                <a:solidFill>
                  <a:schemeClr val="tx1">
                    <a:lumMod val="75000"/>
                    <a:lumOff val="25000"/>
                  </a:schemeClr>
                </a:solidFill>
                <a:cs typeface="Arial"/>
              </a:rPr>
              <a:t> </a:t>
            </a:r>
            <a:r>
              <a:rPr sz="2400" spc="-20" dirty="0">
                <a:solidFill>
                  <a:schemeClr val="tx1">
                    <a:lumMod val="75000"/>
                    <a:lumOff val="25000"/>
                  </a:schemeClr>
                </a:solidFill>
                <a:cs typeface="Arial"/>
              </a:rPr>
              <a:t>est.</a:t>
            </a:r>
            <a:endParaRPr sz="2400" dirty="0">
              <a:solidFill>
                <a:schemeClr val="tx1">
                  <a:lumMod val="75000"/>
                  <a:lumOff val="25000"/>
                </a:schemeClr>
              </a:solidFill>
              <a:cs typeface="Arial"/>
            </a:endParaRPr>
          </a:p>
          <a:p>
            <a:pPr marL="194310" indent="-181610">
              <a:spcBef>
                <a:spcPts val="1150"/>
              </a:spcBef>
              <a:buClr>
                <a:srgbClr val="93A299"/>
              </a:buClr>
              <a:buSzPct val="85714"/>
              <a:buChar char="•"/>
              <a:tabLst>
                <a:tab pos="194310" algn="l"/>
              </a:tabLst>
            </a:pPr>
            <a:r>
              <a:rPr sz="2400" dirty="0">
                <a:solidFill>
                  <a:schemeClr val="tx1">
                    <a:lumMod val="75000"/>
                    <a:lumOff val="25000"/>
                  </a:schemeClr>
                </a:solidFill>
                <a:cs typeface="Arial"/>
              </a:rPr>
              <a:t>DHS</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objectives:</a:t>
            </a:r>
            <a:endParaRPr sz="2400" dirty="0">
              <a:solidFill>
                <a:schemeClr val="tx1">
                  <a:lumMod val="75000"/>
                  <a:lumOff val="25000"/>
                </a:schemeClr>
              </a:solidFill>
              <a:cs typeface="Arial"/>
            </a:endParaRPr>
          </a:p>
          <a:p>
            <a:pPr marL="812165" lvl="1" indent="-342265">
              <a:spcBef>
                <a:spcPts val="640"/>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Prevent</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terrorist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attacks</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within</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spc="-25" dirty="0">
                <a:solidFill>
                  <a:schemeClr val="tx1">
                    <a:lumMod val="75000"/>
                    <a:lumOff val="25000"/>
                  </a:schemeClr>
                </a:solidFill>
                <a:cs typeface="Arial"/>
              </a:rPr>
              <a:t>US</a:t>
            </a:r>
            <a:endParaRPr sz="2400" dirty="0">
              <a:solidFill>
                <a:schemeClr val="tx1">
                  <a:lumMod val="75000"/>
                  <a:lumOff val="25000"/>
                </a:schemeClr>
              </a:solidFill>
              <a:cs typeface="Arial"/>
            </a:endParaRPr>
          </a:p>
          <a:p>
            <a:pPr marL="812165" lvl="1" indent="-342265">
              <a:spcBef>
                <a:spcPts val="505"/>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Reduce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US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vulnerability</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terrorism</a:t>
            </a:r>
            <a:endParaRPr sz="2400" dirty="0">
              <a:solidFill>
                <a:schemeClr val="tx1">
                  <a:lumMod val="75000"/>
                  <a:lumOff val="25000"/>
                </a:schemeClr>
              </a:solidFill>
              <a:cs typeface="Arial"/>
            </a:endParaRPr>
          </a:p>
          <a:p>
            <a:pPr marL="812800" marR="5080" lvl="1" indent="-342900">
              <a:lnSpc>
                <a:spcPct val="100800"/>
              </a:lnSpc>
              <a:spcBef>
                <a:spcPts val="600"/>
              </a:spcBef>
              <a:buClr>
                <a:srgbClr val="93A299"/>
              </a:buClr>
              <a:buSzPct val="83333"/>
              <a:buFont typeface="Lucida Sans Unicode"/>
              <a:buChar char="-"/>
              <a:tabLst>
                <a:tab pos="812800" algn="l"/>
              </a:tabLst>
            </a:pPr>
            <a:r>
              <a:rPr sz="2400" dirty="0">
                <a:solidFill>
                  <a:schemeClr val="tx1">
                    <a:lumMod val="75000"/>
                    <a:lumOff val="25000"/>
                  </a:schemeClr>
                </a:solidFill>
                <a:cs typeface="Arial"/>
              </a:rPr>
              <a:t>Minimize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damage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aid</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recovery</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from</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attacks</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that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do </a:t>
            </a:r>
            <a:r>
              <a:rPr sz="2400" spc="-10" dirty="0">
                <a:solidFill>
                  <a:schemeClr val="tx1">
                    <a:lumMod val="75000"/>
                    <a:lumOff val="25000"/>
                  </a:schemeClr>
                </a:solidFill>
                <a:cs typeface="Arial"/>
              </a:rPr>
              <a:t>occur</a:t>
            </a:r>
            <a:endParaRPr sz="2400" dirty="0">
              <a:solidFill>
                <a:schemeClr val="tx1">
                  <a:lumMod val="75000"/>
                  <a:lumOff val="25000"/>
                </a:schemeClr>
              </a:solidFill>
              <a:cs typeface="Arial"/>
            </a:endParaRPr>
          </a:p>
          <a:p>
            <a:pPr marL="193675" marR="196850" indent="-181610">
              <a:lnSpc>
                <a:spcPts val="3310"/>
              </a:lnSpc>
              <a:spcBef>
                <a:spcPts val="1360"/>
              </a:spcBef>
              <a:buClr>
                <a:srgbClr val="93A299"/>
              </a:buClr>
              <a:buSzPct val="85714"/>
              <a:buChar char="•"/>
              <a:tabLst>
                <a:tab pos="194945" algn="l"/>
              </a:tabLst>
            </a:pPr>
            <a:r>
              <a:rPr sz="2400" dirty="0">
                <a:solidFill>
                  <a:schemeClr val="tx1">
                    <a:lumMod val="75000"/>
                    <a:lumOff val="25000"/>
                  </a:schemeClr>
                </a:solidFill>
                <a:cs typeface="Arial"/>
              </a:rPr>
              <a:t>2005:</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DHS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charters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5" dirty="0">
                <a:solidFill>
                  <a:schemeClr val="tx1">
                    <a:lumMod val="75000"/>
                    <a:lumOff val="25000"/>
                  </a:schemeClr>
                </a:solidFill>
                <a:cs typeface="Arial"/>
              </a:rPr>
              <a:t> </a:t>
            </a:r>
            <a:r>
              <a:rPr sz="2400" b="1" dirty="0">
                <a:solidFill>
                  <a:schemeClr val="tx1">
                    <a:lumMod val="75000"/>
                    <a:lumOff val="25000"/>
                  </a:schemeClr>
                </a:solidFill>
                <a:cs typeface="Arial"/>
              </a:rPr>
              <a:t>National</a:t>
            </a:r>
            <a:r>
              <a:rPr sz="2400" b="1" spc="-60" dirty="0">
                <a:solidFill>
                  <a:schemeClr val="tx1">
                    <a:lumMod val="75000"/>
                    <a:lumOff val="25000"/>
                  </a:schemeClr>
                </a:solidFill>
                <a:cs typeface="Arial"/>
              </a:rPr>
              <a:t> </a:t>
            </a:r>
            <a:r>
              <a:rPr sz="2400" b="1" spc="-10" dirty="0">
                <a:solidFill>
                  <a:schemeClr val="tx1">
                    <a:lumMod val="75000"/>
                    <a:lumOff val="25000"/>
                  </a:schemeClr>
                </a:solidFill>
                <a:cs typeface="Arial"/>
              </a:rPr>
              <a:t>Visualization </a:t>
            </a:r>
            <a:r>
              <a:rPr sz="2400" b="1" dirty="0">
                <a:solidFill>
                  <a:schemeClr val="tx1">
                    <a:lumMod val="75000"/>
                    <a:lumOff val="25000"/>
                  </a:schemeClr>
                </a:solidFill>
                <a:cs typeface="Arial"/>
              </a:rPr>
              <a:t>and</a:t>
            </a:r>
            <a:r>
              <a:rPr sz="2400" b="1" spc="-175" dirty="0">
                <a:solidFill>
                  <a:schemeClr val="tx1">
                    <a:lumMod val="75000"/>
                    <a:lumOff val="25000"/>
                  </a:schemeClr>
                </a:solidFill>
                <a:cs typeface="Arial"/>
              </a:rPr>
              <a:t> </a:t>
            </a:r>
            <a:r>
              <a:rPr sz="2400" b="1" dirty="0">
                <a:solidFill>
                  <a:schemeClr val="tx1">
                    <a:lumMod val="75000"/>
                    <a:lumOff val="25000"/>
                  </a:schemeClr>
                </a:solidFill>
                <a:cs typeface="Arial"/>
              </a:rPr>
              <a:t>Analytics</a:t>
            </a:r>
            <a:r>
              <a:rPr sz="2400" b="1" spc="-80" dirty="0">
                <a:solidFill>
                  <a:schemeClr val="tx1">
                    <a:lumMod val="75000"/>
                    <a:lumOff val="25000"/>
                  </a:schemeClr>
                </a:solidFill>
                <a:cs typeface="Arial"/>
              </a:rPr>
              <a:t> </a:t>
            </a:r>
            <a:r>
              <a:rPr sz="2400" b="1" dirty="0">
                <a:solidFill>
                  <a:schemeClr val="tx1">
                    <a:lumMod val="75000"/>
                    <a:lumOff val="25000"/>
                  </a:schemeClr>
                </a:solidFill>
                <a:cs typeface="Arial"/>
              </a:rPr>
              <a:t>Center</a:t>
            </a:r>
            <a:r>
              <a:rPr sz="2400" b="1" spc="-95" dirty="0">
                <a:solidFill>
                  <a:schemeClr val="tx1">
                    <a:lumMod val="75000"/>
                    <a:lumOff val="25000"/>
                  </a:schemeClr>
                </a:solidFill>
                <a:cs typeface="Arial"/>
              </a:rPr>
              <a:t> </a:t>
            </a:r>
            <a:r>
              <a:rPr sz="2400" spc="-25" dirty="0">
                <a:solidFill>
                  <a:schemeClr val="tx1">
                    <a:lumMod val="75000"/>
                    <a:lumOff val="25000"/>
                  </a:schemeClr>
                </a:solidFill>
                <a:cs typeface="Arial"/>
              </a:rPr>
              <a:t>(NVAC)</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at</a:t>
            </a:r>
            <a:r>
              <a:rPr sz="2400" spc="-85" dirty="0">
                <a:solidFill>
                  <a:schemeClr val="tx1">
                    <a:lumMod val="75000"/>
                    <a:lumOff val="25000"/>
                  </a:schemeClr>
                </a:solidFill>
                <a:cs typeface="Arial"/>
              </a:rPr>
              <a:t> </a:t>
            </a:r>
            <a:r>
              <a:rPr sz="2400" spc="-20" dirty="0">
                <a:solidFill>
                  <a:schemeClr val="tx1">
                    <a:lumMod val="75000"/>
                    <a:lumOff val="25000"/>
                  </a:schemeClr>
                </a:solidFill>
                <a:cs typeface="Arial"/>
              </a:rPr>
              <a:t>PNNL</a:t>
            </a:r>
            <a:endParaRPr sz="2400" dirty="0">
              <a:solidFill>
                <a:schemeClr val="tx1">
                  <a:lumMod val="75000"/>
                  <a:lumOff val="25000"/>
                </a:schemeClr>
              </a:solidFil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962" y="2674691"/>
            <a:ext cx="2947482" cy="1508618"/>
          </a:xfrm>
          <a:prstGeom prst="rect">
            <a:avLst/>
          </a:prstGeom>
        </p:spPr>
        <p:txBody>
          <a:bodyPr vert="horz" lIns="91440" tIns="45720" rIns="91440" bIns="45720" rtlCol="0" anchor="ctr">
            <a:normAutofit fontScale="90000"/>
          </a:bodyPr>
          <a:lstStyle/>
          <a:p>
            <a:r>
              <a:rPr dirty="0"/>
              <a:t>(Incomplete) History of Visual Analytics</a:t>
            </a:r>
          </a:p>
        </p:txBody>
      </p:sp>
      <p:sp>
        <p:nvSpPr>
          <p:cNvPr id="3" name="object 3"/>
          <p:cNvSpPr txBox="1"/>
          <p:nvPr/>
        </p:nvSpPr>
        <p:spPr>
          <a:xfrm>
            <a:off x="3607921" y="771542"/>
            <a:ext cx="7661909" cy="5314916"/>
          </a:xfrm>
          <a:prstGeom prst="rect">
            <a:avLst/>
          </a:prstGeom>
        </p:spPr>
        <p:txBody>
          <a:bodyPr vert="horz" wrap="square" lIns="0" tIns="107314" rIns="0" bIns="0" rtlCol="0">
            <a:spAutoFit/>
          </a:bodyPr>
          <a:lstStyle/>
          <a:p>
            <a:pPr marL="12700">
              <a:spcBef>
                <a:spcPts val="844"/>
              </a:spcBef>
            </a:pPr>
            <a:r>
              <a:rPr sz="2400" spc="-25" dirty="0">
                <a:solidFill>
                  <a:schemeClr val="tx1">
                    <a:lumMod val="75000"/>
                    <a:lumOff val="25000"/>
                  </a:schemeClr>
                </a:solidFill>
                <a:cs typeface="Arial"/>
              </a:rPr>
              <a:t>NVAC</a:t>
            </a:r>
            <a:r>
              <a:rPr sz="2400" spc="-165" dirty="0">
                <a:solidFill>
                  <a:schemeClr val="tx1">
                    <a:lumMod val="75000"/>
                    <a:lumOff val="25000"/>
                  </a:schemeClr>
                </a:solidFill>
                <a:cs typeface="Arial"/>
              </a:rPr>
              <a:t> </a:t>
            </a:r>
            <a:r>
              <a:rPr sz="2400" spc="-10" dirty="0">
                <a:solidFill>
                  <a:schemeClr val="tx1">
                    <a:lumMod val="75000"/>
                    <a:lumOff val="25000"/>
                  </a:schemeClr>
                </a:solidFill>
                <a:cs typeface="Arial"/>
              </a:rPr>
              <a:t>mission:</a:t>
            </a:r>
            <a:endParaRPr sz="2400" dirty="0">
              <a:solidFill>
                <a:schemeClr val="tx1">
                  <a:lumMod val="75000"/>
                  <a:lumOff val="25000"/>
                </a:schemeClr>
              </a:solidFill>
              <a:cs typeface="Arial"/>
            </a:endParaRPr>
          </a:p>
          <a:p>
            <a:pPr marL="287020" marR="5080">
              <a:lnSpc>
                <a:spcPct val="99400"/>
              </a:lnSpc>
              <a:spcBef>
                <a:spcPts val="655"/>
              </a:spcBef>
            </a:pPr>
            <a:r>
              <a:rPr sz="2400" dirty="0">
                <a:solidFill>
                  <a:schemeClr val="tx1">
                    <a:lumMod val="75000"/>
                    <a:lumOff val="25000"/>
                  </a:schemeClr>
                </a:solidFill>
                <a:cs typeface="Arial"/>
              </a:rPr>
              <a:t>Develop</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advanced</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information</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technologies</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100" dirty="0">
                <a:solidFill>
                  <a:schemeClr val="tx1">
                    <a:lumMod val="75000"/>
                    <a:lumOff val="25000"/>
                  </a:schemeClr>
                </a:solidFill>
                <a:cs typeface="Arial"/>
              </a:rPr>
              <a:t> </a:t>
            </a:r>
            <a:r>
              <a:rPr sz="2400" spc="-10" dirty="0">
                <a:solidFill>
                  <a:schemeClr val="tx1">
                    <a:lumMod val="75000"/>
                    <a:lumOff val="25000"/>
                  </a:schemeClr>
                </a:solidFill>
                <a:cs typeface="Arial"/>
              </a:rPr>
              <a:t>support </a:t>
            </a:r>
            <a:r>
              <a:rPr sz="2400" dirty="0">
                <a:solidFill>
                  <a:schemeClr val="tx1">
                    <a:lumMod val="75000"/>
                    <a:lumOff val="25000"/>
                  </a:schemeClr>
                </a:solidFill>
                <a:cs typeface="Arial"/>
              </a:rPr>
              <a:t>the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Homeland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Security</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mission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that</a:t>
            </a:r>
            <a:r>
              <a:rPr sz="2400" spc="-70" dirty="0">
                <a:solidFill>
                  <a:schemeClr val="tx1">
                    <a:lumMod val="75000"/>
                    <a:lumOff val="25000"/>
                  </a:schemeClr>
                </a:solidFill>
                <a:cs typeface="Arial"/>
              </a:rPr>
              <a:t> </a:t>
            </a:r>
            <a:r>
              <a:rPr sz="2400" spc="-25" dirty="0">
                <a:solidFill>
                  <a:schemeClr val="tx1">
                    <a:lumMod val="75000"/>
                    <a:lumOff val="25000"/>
                  </a:schemeClr>
                </a:solidFill>
                <a:cs typeface="Arial"/>
              </a:rPr>
              <a:t>is </a:t>
            </a:r>
            <a:r>
              <a:rPr sz="2400" dirty="0">
                <a:solidFill>
                  <a:schemeClr val="tx1">
                    <a:lumMod val="75000"/>
                    <a:lumOff val="25000"/>
                  </a:schemeClr>
                </a:solidFill>
                <a:cs typeface="Arial"/>
              </a:rPr>
              <a:t>massive,</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complex,</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incomplete,</a:t>
            </a:r>
            <a:r>
              <a:rPr sz="2400" spc="-10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uncertain</a:t>
            </a:r>
            <a:r>
              <a:rPr sz="2400" spc="-95" dirty="0">
                <a:solidFill>
                  <a:schemeClr val="tx1">
                    <a:lumMod val="75000"/>
                    <a:lumOff val="25000"/>
                  </a:schemeClr>
                </a:solidFill>
                <a:cs typeface="Arial"/>
              </a:rPr>
              <a:t> </a:t>
            </a:r>
            <a:r>
              <a:rPr sz="2400" spc="-25" dirty="0">
                <a:solidFill>
                  <a:schemeClr val="tx1">
                    <a:lumMod val="75000"/>
                    <a:lumOff val="25000"/>
                  </a:schemeClr>
                </a:solidFill>
                <a:cs typeface="Arial"/>
              </a:rPr>
              <a:t>in </a:t>
            </a:r>
            <a:r>
              <a:rPr sz="2400" dirty="0">
                <a:solidFill>
                  <a:schemeClr val="tx1">
                    <a:lumMod val="75000"/>
                    <a:lumOff val="25000"/>
                  </a:schemeClr>
                </a:solidFill>
                <a:cs typeface="Arial"/>
              </a:rPr>
              <a:t>scenarios</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requiring</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human</a:t>
            </a:r>
            <a:r>
              <a:rPr sz="2400" spc="-95" dirty="0">
                <a:solidFill>
                  <a:schemeClr val="tx1">
                    <a:lumMod val="75000"/>
                    <a:lumOff val="25000"/>
                  </a:schemeClr>
                </a:solidFill>
                <a:cs typeface="Arial"/>
              </a:rPr>
              <a:t> </a:t>
            </a:r>
            <a:r>
              <a:rPr sz="2400" spc="-10" dirty="0">
                <a:solidFill>
                  <a:schemeClr val="tx1">
                    <a:lumMod val="75000"/>
                    <a:lumOff val="25000"/>
                  </a:schemeClr>
                </a:solidFill>
                <a:cs typeface="Arial"/>
              </a:rPr>
              <a:t>judgment.</a:t>
            </a:r>
            <a:endParaRPr sz="2400" dirty="0">
              <a:solidFill>
                <a:schemeClr val="tx1">
                  <a:lumMod val="75000"/>
                  <a:lumOff val="25000"/>
                </a:schemeClr>
              </a:solidFill>
              <a:cs typeface="Arial"/>
            </a:endParaRPr>
          </a:p>
          <a:p>
            <a:pPr>
              <a:spcBef>
                <a:spcPts val="465"/>
              </a:spcBef>
            </a:pPr>
            <a:endParaRPr sz="2400" dirty="0">
              <a:solidFill>
                <a:schemeClr val="tx1">
                  <a:lumMod val="75000"/>
                  <a:lumOff val="25000"/>
                </a:schemeClr>
              </a:solidFill>
              <a:cs typeface="Arial"/>
            </a:endParaRPr>
          </a:p>
          <a:p>
            <a:pPr marL="12700"/>
            <a:r>
              <a:rPr sz="2400" spc="-10" dirty="0">
                <a:solidFill>
                  <a:schemeClr val="tx1">
                    <a:lumMod val="75000"/>
                    <a:lumOff val="25000"/>
                  </a:schemeClr>
                </a:solidFill>
                <a:cs typeface="Arial"/>
              </a:rPr>
              <a:t>Challenges:</a:t>
            </a:r>
            <a:endParaRPr sz="2400" dirty="0">
              <a:solidFill>
                <a:schemeClr val="tx1">
                  <a:lumMod val="75000"/>
                  <a:lumOff val="25000"/>
                </a:schemeClr>
              </a:solidFill>
              <a:cs typeface="Arial"/>
            </a:endParaRPr>
          </a:p>
          <a:p>
            <a:pPr marL="812800" marR="581660" indent="-342900">
              <a:lnSpc>
                <a:spcPct val="100800"/>
              </a:lnSpc>
              <a:spcBef>
                <a:spcPts val="525"/>
              </a:spcBef>
              <a:buClr>
                <a:srgbClr val="93A299"/>
              </a:buClr>
              <a:buSzPct val="83333"/>
              <a:buChar char="•"/>
              <a:tabLst>
                <a:tab pos="812800" algn="l"/>
              </a:tabLst>
            </a:pPr>
            <a:r>
              <a:rPr sz="2400" dirty="0">
                <a:solidFill>
                  <a:schemeClr val="tx1">
                    <a:lumMod val="75000"/>
                    <a:lumOff val="25000"/>
                  </a:schemeClr>
                </a:solidFill>
                <a:cs typeface="Arial"/>
              </a:rPr>
              <a:t>How</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support</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analytical</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reasoning</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under </a:t>
            </a:r>
            <a:r>
              <a:rPr sz="2400" dirty="0">
                <a:solidFill>
                  <a:schemeClr val="tx1">
                    <a:lumMod val="75000"/>
                    <a:lumOff val="25000"/>
                  </a:schemeClr>
                </a:solidFill>
                <a:cs typeface="Arial"/>
              </a:rPr>
              <a:t>complex,</a:t>
            </a:r>
            <a:r>
              <a:rPr sz="2400" spc="-105" dirty="0">
                <a:solidFill>
                  <a:schemeClr val="tx1">
                    <a:lumMod val="75000"/>
                    <a:lumOff val="25000"/>
                  </a:schemeClr>
                </a:solidFill>
                <a:cs typeface="Arial"/>
              </a:rPr>
              <a:t> </a:t>
            </a:r>
            <a:r>
              <a:rPr sz="2400" dirty="0">
                <a:solidFill>
                  <a:schemeClr val="tx1">
                    <a:lumMod val="75000"/>
                    <a:lumOff val="25000"/>
                  </a:schemeClr>
                </a:solidFill>
                <a:cs typeface="Arial"/>
              </a:rPr>
              <a:t>changing</a:t>
            </a:r>
            <a:r>
              <a:rPr sz="2400" spc="-100" dirty="0">
                <a:solidFill>
                  <a:schemeClr val="tx1">
                    <a:lumMod val="75000"/>
                    <a:lumOff val="25000"/>
                  </a:schemeClr>
                </a:solidFill>
                <a:cs typeface="Arial"/>
              </a:rPr>
              <a:t> </a:t>
            </a:r>
            <a:r>
              <a:rPr sz="2400" spc="-10" dirty="0">
                <a:solidFill>
                  <a:schemeClr val="tx1">
                    <a:lumMod val="75000"/>
                    <a:lumOff val="25000"/>
                  </a:schemeClr>
                </a:solidFill>
                <a:cs typeface="Arial"/>
              </a:rPr>
              <a:t>circumstances?</a:t>
            </a:r>
            <a:endParaRPr sz="2400" dirty="0">
              <a:solidFill>
                <a:schemeClr val="tx1">
                  <a:lumMod val="75000"/>
                  <a:lumOff val="25000"/>
                </a:schemeClr>
              </a:solidFill>
              <a:cs typeface="Arial"/>
            </a:endParaRPr>
          </a:p>
          <a:p>
            <a:pPr marL="812800" marR="280035" indent="-342900">
              <a:lnSpc>
                <a:spcPct val="100800"/>
              </a:lnSpc>
              <a:spcBef>
                <a:spcPts val="1175"/>
              </a:spcBef>
              <a:buClr>
                <a:srgbClr val="93A299"/>
              </a:buClr>
              <a:buSzPct val="83333"/>
              <a:buChar char="•"/>
              <a:tabLst>
                <a:tab pos="812800" algn="l"/>
              </a:tabLst>
            </a:pPr>
            <a:r>
              <a:rPr sz="2400" dirty="0">
                <a:solidFill>
                  <a:schemeClr val="tx1">
                    <a:lumMod val="75000"/>
                    <a:lumOff val="25000"/>
                  </a:schemeClr>
                </a:solidFill>
                <a:cs typeface="Arial"/>
              </a:rPr>
              <a:t>How</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make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use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domain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expertise,</a:t>
            </a:r>
            <a:r>
              <a:rPr sz="2400" spc="-60" dirty="0">
                <a:solidFill>
                  <a:schemeClr val="tx1">
                    <a:lumMod val="75000"/>
                    <a:lumOff val="25000"/>
                  </a:schemeClr>
                </a:solidFill>
                <a:cs typeface="Arial"/>
              </a:rPr>
              <a:t> </a:t>
            </a:r>
            <a:r>
              <a:rPr sz="2400" spc="-20" dirty="0">
                <a:solidFill>
                  <a:schemeClr val="tx1">
                    <a:lumMod val="75000"/>
                    <a:lumOff val="25000"/>
                  </a:schemeClr>
                </a:solidFill>
                <a:cs typeface="Arial"/>
              </a:rPr>
              <a:t>when </a:t>
            </a:r>
            <a:r>
              <a:rPr sz="2400" dirty="0">
                <a:solidFill>
                  <a:schemeClr val="tx1">
                    <a:lumMod val="75000"/>
                    <a:lumOff val="25000"/>
                  </a:schemeClr>
                </a:solidFill>
                <a:cs typeface="Arial"/>
              </a:rPr>
              <a:t>domain</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experts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not</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computer</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scientists?</a:t>
            </a:r>
            <a:endParaRPr sz="2400" dirty="0">
              <a:solidFill>
                <a:schemeClr val="tx1">
                  <a:lumMod val="75000"/>
                  <a:lumOff val="25000"/>
                </a:schemeClr>
              </a:solidFill>
              <a:cs typeface="Arial"/>
            </a:endParaRPr>
          </a:p>
          <a:p>
            <a:pPr marL="687705">
              <a:spcBef>
                <a:spcPts val="1735"/>
              </a:spcBef>
            </a:pPr>
            <a:r>
              <a:rPr sz="2400" b="1" dirty="0">
                <a:solidFill>
                  <a:schemeClr val="tx1">
                    <a:lumMod val="75000"/>
                    <a:lumOff val="25000"/>
                  </a:schemeClr>
                </a:solidFill>
                <a:cs typeface="Arial"/>
              </a:rPr>
              <a:t>New</a:t>
            </a:r>
            <a:r>
              <a:rPr sz="2400" b="1" spc="-75" dirty="0">
                <a:solidFill>
                  <a:schemeClr val="tx1">
                    <a:lumMod val="75000"/>
                    <a:lumOff val="25000"/>
                  </a:schemeClr>
                </a:solidFill>
                <a:cs typeface="Arial"/>
              </a:rPr>
              <a:t> </a:t>
            </a:r>
            <a:r>
              <a:rPr sz="2400" b="1" dirty="0">
                <a:solidFill>
                  <a:schemeClr val="tx1">
                    <a:lumMod val="75000"/>
                    <a:lumOff val="25000"/>
                  </a:schemeClr>
                </a:solidFill>
                <a:cs typeface="Arial"/>
              </a:rPr>
              <a:t>idea:</a:t>
            </a:r>
            <a:r>
              <a:rPr sz="2400" b="1" spc="-65" dirty="0">
                <a:solidFill>
                  <a:schemeClr val="tx1">
                    <a:lumMod val="75000"/>
                    <a:lumOff val="25000"/>
                  </a:schemeClr>
                </a:solidFill>
                <a:cs typeface="Arial"/>
              </a:rPr>
              <a:t> </a:t>
            </a:r>
            <a:r>
              <a:rPr sz="2400" b="1" dirty="0">
                <a:solidFill>
                  <a:schemeClr val="tx1">
                    <a:lumMod val="75000"/>
                    <a:lumOff val="25000"/>
                  </a:schemeClr>
                </a:solidFill>
                <a:cs typeface="Arial"/>
              </a:rPr>
              <a:t>(visualization)</a:t>
            </a:r>
            <a:r>
              <a:rPr sz="2400" b="1" spc="-65" dirty="0">
                <a:solidFill>
                  <a:schemeClr val="tx1">
                    <a:lumMod val="75000"/>
                    <a:lumOff val="25000"/>
                  </a:schemeClr>
                </a:solidFill>
                <a:cs typeface="Arial"/>
              </a:rPr>
              <a:t> </a:t>
            </a:r>
            <a:r>
              <a:rPr sz="2400" b="1" dirty="0">
                <a:solidFill>
                  <a:schemeClr val="tx1">
                    <a:lumMod val="75000"/>
                    <a:lumOff val="25000"/>
                  </a:schemeClr>
                </a:solidFill>
                <a:cs typeface="Arial"/>
              </a:rPr>
              <a:t>∩</a:t>
            </a:r>
            <a:r>
              <a:rPr sz="2400" b="1" spc="-60" dirty="0">
                <a:solidFill>
                  <a:schemeClr val="tx1">
                    <a:lumMod val="75000"/>
                    <a:lumOff val="25000"/>
                  </a:schemeClr>
                </a:solidFill>
                <a:cs typeface="Arial"/>
              </a:rPr>
              <a:t> </a:t>
            </a:r>
            <a:r>
              <a:rPr sz="2400" b="1" spc="-10" dirty="0">
                <a:solidFill>
                  <a:schemeClr val="tx1">
                    <a:lumMod val="75000"/>
                    <a:lumOff val="25000"/>
                  </a:schemeClr>
                </a:solidFill>
                <a:cs typeface="Arial"/>
              </a:rPr>
              <a:t>(analytics)</a:t>
            </a:r>
            <a:endParaRPr sz="2400" dirty="0">
              <a:solidFill>
                <a:schemeClr val="tx1">
                  <a:lumMod val="75000"/>
                  <a:lumOff val="25000"/>
                </a:schemeClr>
              </a:solidFil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6169" y="2710562"/>
            <a:ext cx="2946775" cy="1831457"/>
          </a:xfrm>
          <a:prstGeom prst="rect">
            <a:avLst/>
          </a:prstGeom>
        </p:spPr>
        <p:txBody>
          <a:bodyPr vert="horz" lIns="91440" tIns="45720" rIns="91440" bIns="45720" rtlCol="0" anchor="ctr">
            <a:normAutofit fontScale="90000"/>
          </a:bodyPr>
          <a:lstStyle/>
          <a:p>
            <a:r>
              <a:rPr dirty="0"/>
              <a:t>(Incomplete) History of Visual Analytics: 2010s</a:t>
            </a:r>
          </a:p>
        </p:txBody>
      </p:sp>
      <p:sp>
        <p:nvSpPr>
          <p:cNvPr id="3" name="object 3"/>
          <p:cNvSpPr txBox="1"/>
          <p:nvPr/>
        </p:nvSpPr>
        <p:spPr>
          <a:xfrm>
            <a:off x="4039659" y="5379961"/>
            <a:ext cx="6988809" cy="1068070"/>
          </a:xfrm>
          <a:prstGeom prst="rect">
            <a:avLst/>
          </a:prstGeom>
        </p:spPr>
        <p:txBody>
          <a:bodyPr vert="horz" wrap="square" lIns="0" tIns="167640" rIns="0" bIns="0" rtlCol="0">
            <a:spAutoFit/>
          </a:bodyPr>
          <a:lstStyle/>
          <a:p>
            <a:pPr marL="194310" indent="-181610">
              <a:spcBef>
                <a:spcPts val="1320"/>
              </a:spcBef>
              <a:buClr>
                <a:srgbClr val="93A299"/>
              </a:buClr>
              <a:buSzPct val="83333"/>
              <a:buChar char="•"/>
              <a:tabLst>
                <a:tab pos="194310" algn="l"/>
              </a:tabLst>
            </a:pPr>
            <a:r>
              <a:rPr sz="2400" spc="-20" dirty="0">
                <a:solidFill>
                  <a:schemeClr val="tx1">
                    <a:lumMod val="75000"/>
                    <a:lumOff val="25000"/>
                  </a:schemeClr>
                </a:solidFill>
                <a:cs typeface="Arial"/>
              </a:rPr>
              <a:t>Human-</a:t>
            </a:r>
            <a:r>
              <a:rPr sz="2400" dirty="0">
                <a:solidFill>
                  <a:schemeClr val="tx1">
                    <a:lumMod val="75000"/>
                    <a:lumOff val="25000"/>
                  </a:schemeClr>
                </a:solidFill>
                <a:cs typeface="Arial"/>
              </a:rPr>
              <a:t>machine</a:t>
            </a:r>
            <a:r>
              <a:rPr sz="2400" spc="-105" dirty="0">
                <a:solidFill>
                  <a:schemeClr val="tx1">
                    <a:lumMod val="75000"/>
                    <a:lumOff val="25000"/>
                  </a:schemeClr>
                </a:solidFill>
                <a:cs typeface="Arial"/>
              </a:rPr>
              <a:t> </a:t>
            </a:r>
            <a:r>
              <a:rPr sz="2400" dirty="0">
                <a:solidFill>
                  <a:schemeClr val="tx1">
                    <a:lumMod val="75000"/>
                    <a:lumOff val="25000"/>
                  </a:schemeClr>
                </a:solidFill>
                <a:cs typeface="Arial"/>
              </a:rPr>
              <a:t>collaboration,</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machine</a:t>
            </a:r>
            <a:r>
              <a:rPr sz="2400" spc="-105" dirty="0">
                <a:solidFill>
                  <a:schemeClr val="tx1">
                    <a:lumMod val="75000"/>
                    <a:lumOff val="25000"/>
                  </a:schemeClr>
                </a:solidFill>
                <a:cs typeface="Arial"/>
              </a:rPr>
              <a:t> </a:t>
            </a:r>
            <a:r>
              <a:rPr sz="2400" spc="-10" dirty="0">
                <a:solidFill>
                  <a:schemeClr val="tx1">
                    <a:lumMod val="75000"/>
                    <a:lumOff val="25000"/>
                  </a:schemeClr>
                </a:solidFill>
                <a:cs typeface="Arial"/>
              </a:rPr>
              <a:t>learning</a:t>
            </a:r>
            <a:endParaRPr sz="2400" dirty="0">
              <a:solidFill>
                <a:schemeClr val="tx1">
                  <a:lumMod val="75000"/>
                  <a:lumOff val="25000"/>
                </a:schemeClr>
              </a:solidFill>
              <a:cs typeface="Arial"/>
            </a:endParaRPr>
          </a:p>
          <a:p>
            <a:pPr marL="194310" indent="-181610">
              <a:spcBef>
                <a:spcPts val="1225"/>
              </a:spcBef>
              <a:buClr>
                <a:srgbClr val="93A299"/>
              </a:buClr>
              <a:buSzPct val="83333"/>
              <a:buChar char="•"/>
              <a:tabLst>
                <a:tab pos="194310" algn="l"/>
              </a:tabLst>
            </a:pPr>
            <a:r>
              <a:rPr sz="2400" dirty="0">
                <a:solidFill>
                  <a:schemeClr val="tx1">
                    <a:lumMod val="75000"/>
                    <a:lumOff val="25000"/>
                  </a:schemeClr>
                </a:solidFill>
                <a:cs typeface="Arial"/>
              </a:rPr>
              <a:t>Starting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think</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evaluation,</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new</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media,</a:t>
            </a:r>
            <a:r>
              <a:rPr sz="2400" spc="-70" dirty="0">
                <a:solidFill>
                  <a:schemeClr val="tx1">
                    <a:lumMod val="75000"/>
                    <a:lumOff val="25000"/>
                  </a:schemeClr>
                </a:solidFill>
                <a:cs typeface="Arial"/>
              </a:rPr>
              <a:t> </a:t>
            </a:r>
            <a:r>
              <a:rPr sz="2400" b="1" spc="-35" dirty="0">
                <a:solidFill>
                  <a:schemeClr val="tx1">
                    <a:lumMod val="75000"/>
                    <a:lumOff val="25000"/>
                  </a:schemeClr>
                </a:solidFill>
                <a:cs typeface="Arial"/>
              </a:rPr>
              <a:t>DH</a:t>
            </a:r>
            <a:endParaRPr sz="2400" dirty="0">
              <a:solidFill>
                <a:schemeClr val="tx1">
                  <a:lumMod val="75000"/>
                  <a:lumOff val="25000"/>
                </a:schemeClr>
              </a:solidFill>
              <a:cs typeface="Arial"/>
            </a:endParaRPr>
          </a:p>
        </p:txBody>
      </p:sp>
      <p:grpSp>
        <p:nvGrpSpPr>
          <p:cNvPr id="4" name="object 4"/>
          <p:cNvGrpSpPr/>
          <p:nvPr/>
        </p:nvGrpSpPr>
        <p:grpSpPr>
          <a:xfrm>
            <a:off x="3886669" y="1212174"/>
            <a:ext cx="7001509" cy="4030979"/>
            <a:chOff x="1133475" y="1362075"/>
            <a:chExt cx="7001509" cy="4030979"/>
          </a:xfrm>
        </p:grpSpPr>
        <p:pic>
          <p:nvPicPr>
            <p:cNvPr id="5" name="object 5"/>
            <p:cNvPicPr/>
            <p:nvPr/>
          </p:nvPicPr>
          <p:blipFill>
            <a:blip r:embed="rId2" cstate="print"/>
            <a:stretch>
              <a:fillRect/>
            </a:stretch>
          </p:blipFill>
          <p:spPr>
            <a:xfrm>
              <a:off x="1286465" y="1371599"/>
              <a:ext cx="6716292" cy="4011574"/>
            </a:xfrm>
            <a:prstGeom prst="rect">
              <a:avLst/>
            </a:prstGeom>
          </p:spPr>
        </p:pic>
        <p:sp>
          <p:nvSpPr>
            <p:cNvPr id="6" name="object 6"/>
            <p:cNvSpPr/>
            <p:nvPr/>
          </p:nvSpPr>
          <p:spPr>
            <a:xfrm>
              <a:off x="1138237" y="1366837"/>
              <a:ext cx="6991984" cy="4021454"/>
            </a:xfrm>
            <a:custGeom>
              <a:avLst/>
              <a:gdLst/>
              <a:ahLst/>
              <a:cxnLst/>
              <a:rect l="l" t="t" r="r" b="b"/>
              <a:pathLst>
                <a:path w="6991984" h="4021454">
                  <a:moveTo>
                    <a:pt x="0" y="0"/>
                  </a:moveTo>
                  <a:lnTo>
                    <a:pt x="6991494" y="0"/>
                  </a:lnTo>
                  <a:lnTo>
                    <a:pt x="6991494" y="4021100"/>
                  </a:lnTo>
                  <a:lnTo>
                    <a:pt x="0" y="4021100"/>
                  </a:lnTo>
                  <a:lnTo>
                    <a:pt x="0" y="0"/>
                  </a:lnTo>
                  <a:close/>
                </a:path>
              </a:pathLst>
            </a:custGeom>
            <a:ln w="9525">
              <a:solidFill>
                <a:srgbClr val="292934"/>
              </a:solidFill>
            </a:ln>
          </p:spPr>
          <p:txBody>
            <a:bodyPr wrap="square" lIns="0" tIns="0" rIns="0" bIns="0" rtlCol="0"/>
            <a:lstStyle/>
            <a:p>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656" y="2917578"/>
            <a:ext cx="3535045" cy="511422"/>
          </a:xfrm>
          <a:prstGeom prst="rect">
            <a:avLst/>
          </a:prstGeom>
        </p:spPr>
        <p:txBody>
          <a:bodyPr vert="horz" lIns="91440" tIns="45720" rIns="91440" bIns="45720" rtlCol="0" anchor="ctr">
            <a:normAutofit fontScale="90000"/>
          </a:bodyPr>
          <a:lstStyle/>
          <a:p>
            <a:r>
              <a:rPr dirty="0"/>
              <a:t>Visualization (def.)</a:t>
            </a:r>
          </a:p>
        </p:txBody>
      </p:sp>
      <p:grpSp>
        <p:nvGrpSpPr>
          <p:cNvPr id="3" name="object 3"/>
          <p:cNvGrpSpPr/>
          <p:nvPr/>
        </p:nvGrpSpPr>
        <p:grpSpPr>
          <a:xfrm>
            <a:off x="6701950" y="1655633"/>
            <a:ext cx="5165090" cy="3804920"/>
            <a:chOff x="3571875" y="1895475"/>
            <a:chExt cx="5165090" cy="3804920"/>
          </a:xfrm>
        </p:grpSpPr>
        <p:pic>
          <p:nvPicPr>
            <p:cNvPr id="4" name="object 4"/>
            <p:cNvPicPr/>
            <p:nvPr/>
          </p:nvPicPr>
          <p:blipFill>
            <a:blip r:embed="rId2" cstate="print"/>
            <a:stretch>
              <a:fillRect/>
            </a:stretch>
          </p:blipFill>
          <p:spPr>
            <a:xfrm>
              <a:off x="3581399" y="1904999"/>
              <a:ext cx="5145980" cy="3785615"/>
            </a:xfrm>
            <a:prstGeom prst="rect">
              <a:avLst/>
            </a:prstGeom>
          </p:spPr>
        </p:pic>
        <p:sp>
          <p:nvSpPr>
            <p:cNvPr id="5" name="object 5"/>
            <p:cNvSpPr/>
            <p:nvPr/>
          </p:nvSpPr>
          <p:spPr>
            <a:xfrm>
              <a:off x="3576637" y="1900237"/>
              <a:ext cx="5155565" cy="3795395"/>
            </a:xfrm>
            <a:custGeom>
              <a:avLst/>
              <a:gdLst/>
              <a:ahLst/>
              <a:cxnLst/>
              <a:rect l="l" t="t" r="r" b="b"/>
              <a:pathLst>
                <a:path w="5155565" h="3795395">
                  <a:moveTo>
                    <a:pt x="0" y="0"/>
                  </a:moveTo>
                  <a:lnTo>
                    <a:pt x="5155506" y="0"/>
                  </a:lnTo>
                  <a:lnTo>
                    <a:pt x="5155506" y="3795140"/>
                  </a:lnTo>
                  <a:lnTo>
                    <a:pt x="0" y="3795140"/>
                  </a:lnTo>
                  <a:lnTo>
                    <a:pt x="0" y="0"/>
                  </a:lnTo>
                  <a:close/>
                </a:path>
              </a:pathLst>
            </a:custGeom>
            <a:ln w="9525">
              <a:solidFill>
                <a:srgbClr val="00539B"/>
              </a:solidFill>
            </a:ln>
          </p:spPr>
          <p:txBody>
            <a:bodyPr wrap="square" lIns="0" tIns="0" rIns="0" bIns="0" rtlCol="0"/>
            <a:lstStyle/>
            <a:p>
              <a:endParaRPr/>
            </a:p>
          </p:txBody>
        </p:sp>
      </p:grpSp>
      <p:sp>
        <p:nvSpPr>
          <p:cNvPr id="6" name="object 6"/>
          <p:cNvSpPr txBox="1"/>
          <p:nvPr/>
        </p:nvSpPr>
        <p:spPr>
          <a:xfrm>
            <a:off x="3685701" y="2369754"/>
            <a:ext cx="2698115" cy="2168525"/>
          </a:xfrm>
          <a:prstGeom prst="rect">
            <a:avLst/>
          </a:prstGeom>
        </p:spPr>
        <p:txBody>
          <a:bodyPr vert="horz" wrap="square" lIns="0" tIns="10160" rIns="0" bIns="0" rtlCol="0">
            <a:spAutoFit/>
          </a:bodyPr>
          <a:lstStyle/>
          <a:p>
            <a:pPr marL="12700" marR="5080" algn="ctr">
              <a:lnSpc>
                <a:spcPct val="100499"/>
              </a:lnSpc>
              <a:spcBef>
                <a:spcPts val="80"/>
              </a:spcBef>
            </a:pPr>
            <a:r>
              <a:rPr sz="2800" dirty="0">
                <a:solidFill>
                  <a:schemeClr val="tx1">
                    <a:lumMod val="75000"/>
                    <a:lumOff val="25000"/>
                  </a:schemeClr>
                </a:solidFill>
                <a:cs typeface="Arial"/>
              </a:rPr>
              <a:t>Creating</a:t>
            </a:r>
            <a:r>
              <a:rPr sz="2800" spc="-85" dirty="0">
                <a:solidFill>
                  <a:schemeClr val="tx1">
                    <a:lumMod val="75000"/>
                    <a:lumOff val="25000"/>
                  </a:schemeClr>
                </a:solidFill>
                <a:cs typeface="Arial"/>
              </a:rPr>
              <a:t> </a:t>
            </a:r>
            <a:r>
              <a:rPr sz="2800" spc="-10" dirty="0">
                <a:solidFill>
                  <a:schemeClr val="tx1">
                    <a:lumMod val="75000"/>
                    <a:lumOff val="25000"/>
                  </a:schemeClr>
                </a:solidFill>
                <a:cs typeface="Arial"/>
              </a:rPr>
              <a:t>visual </a:t>
            </a:r>
            <a:r>
              <a:rPr sz="2800" b="1" spc="-10" dirty="0">
                <a:solidFill>
                  <a:schemeClr val="tx1">
                    <a:lumMod val="75000"/>
                    <a:lumOff val="25000"/>
                  </a:schemeClr>
                </a:solidFill>
                <a:cs typeface="Arial"/>
              </a:rPr>
              <a:t>representations </a:t>
            </a:r>
            <a:r>
              <a:rPr sz="2800" dirty="0">
                <a:solidFill>
                  <a:schemeClr val="tx1">
                    <a:lumMod val="75000"/>
                    <a:lumOff val="25000"/>
                  </a:schemeClr>
                </a:solidFill>
                <a:cs typeface="Arial"/>
              </a:rPr>
              <a:t>of</a:t>
            </a:r>
            <a:r>
              <a:rPr sz="2800" spc="-40" dirty="0">
                <a:solidFill>
                  <a:schemeClr val="tx1">
                    <a:lumMod val="75000"/>
                    <a:lumOff val="25000"/>
                  </a:schemeClr>
                </a:solidFill>
                <a:cs typeface="Arial"/>
              </a:rPr>
              <a:t> </a:t>
            </a:r>
            <a:r>
              <a:rPr sz="2800" dirty="0">
                <a:solidFill>
                  <a:schemeClr val="tx1">
                    <a:lumMod val="75000"/>
                    <a:lumOff val="25000"/>
                  </a:schemeClr>
                </a:solidFill>
                <a:cs typeface="Arial"/>
              </a:rPr>
              <a:t>data</a:t>
            </a:r>
            <a:r>
              <a:rPr sz="2800" spc="-35" dirty="0">
                <a:solidFill>
                  <a:schemeClr val="tx1">
                    <a:lumMod val="75000"/>
                    <a:lumOff val="25000"/>
                  </a:schemeClr>
                </a:solidFill>
                <a:cs typeface="Arial"/>
              </a:rPr>
              <a:t> </a:t>
            </a:r>
            <a:r>
              <a:rPr sz="2800" spc="-25" dirty="0">
                <a:solidFill>
                  <a:schemeClr val="tx1">
                    <a:lumMod val="75000"/>
                    <a:lumOff val="25000"/>
                  </a:schemeClr>
                </a:solidFill>
                <a:cs typeface="Arial"/>
              </a:rPr>
              <a:t>to </a:t>
            </a:r>
            <a:r>
              <a:rPr sz="2800" dirty="0">
                <a:solidFill>
                  <a:schemeClr val="tx1">
                    <a:lumMod val="75000"/>
                    <a:lumOff val="25000"/>
                  </a:schemeClr>
                </a:solidFill>
                <a:cs typeface="Arial"/>
              </a:rPr>
              <a:t>reinforce</a:t>
            </a:r>
            <a:r>
              <a:rPr sz="2800" spc="-90" dirty="0">
                <a:solidFill>
                  <a:schemeClr val="tx1">
                    <a:lumMod val="75000"/>
                    <a:lumOff val="25000"/>
                  </a:schemeClr>
                </a:solidFill>
                <a:cs typeface="Arial"/>
              </a:rPr>
              <a:t> </a:t>
            </a:r>
            <a:r>
              <a:rPr sz="2800" spc="-20" dirty="0">
                <a:solidFill>
                  <a:schemeClr val="tx1">
                    <a:lumMod val="75000"/>
                    <a:lumOff val="25000"/>
                  </a:schemeClr>
                </a:solidFill>
                <a:cs typeface="Arial"/>
              </a:rPr>
              <a:t>human </a:t>
            </a:r>
            <a:r>
              <a:rPr sz="2800" b="1" spc="-10" dirty="0">
                <a:solidFill>
                  <a:schemeClr val="tx1">
                    <a:lumMod val="75000"/>
                    <a:lumOff val="25000"/>
                  </a:schemeClr>
                </a:solidFill>
                <a:cs typeface="Arial"/>
              </a:rPr>
              <a:t>cognition</a:t>
            </a:r>
            <a:endParaRPr sz="2800" dirty="0">
              <a:solidFill>
                <a:schemeClr val="tx1">
                  <a:lumMod val="75000"/>
                  <a:lumOff val="25000"/>
                </a:schemeClr>
              </a:solidFil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9629" y="3145295"/>
            <a:ext cx="2947482" cy="566822"/>
          </a:xfrm>
          <a:prstGeom prst="rect">
            <a:avLst/>
          </a:prstGeom>
        </p:spPr>
        <p:txBody>
          <a:bodyPr vert="horz" wrap="square" lIns="0" tIns="12700" rIns="0" bIns="0" rtlCol="0" anchor="ctr">
            <a:spAutoFit/>
          </a:bodyPr>
          <a:lstStyle/>
          <a:p>
            <a:pPr marL="12700">
              <a:lnSpc>
                <a:spcPct val="100000"/>
              </a:lnSpc>
              <a:spcBef>
                <a:spcPts val="100"/>
              </a:spcBef>
            </a:pPr>
            <a:r>
              <a:rPr spc="-95" dirty="0"/>
              <a:t>Analytics</a:t>
            </a:r>
            <a:r>
              <a:rPr spc="-180" dirty="0"/>
              <a:t> </a:t>
            </a:r>
            <a:r>
              <a:rPr spc="-95" dirty="0"/>
              <a:t>(def.)</a:t>
            </a:r>
          </a:p>
        </p:txBody>
      </p:sp>
      <p:sp>
        <p:nvSpPr>
          <p:cNvPr id="3" name="object 3"/>
          <p:cNvSpPr txBox="1"/>
          <p:nvPr/>
        </p:nvSpPr>
        <p:spPr>
          <a:xfrm>
            <a:off x="9034888" y="2560978"/>
            <a:ext cx="2656840" cy="1735455"/>
          </a:xfrm>
          <a:prstGeom prst="rect">
            <a:avLst/>
          </a:prstGeom>
        </p:spPr>
        <p:txBody>
          <a:bodyPr vert="horz" wrap="square" lIns="0" tIns="11430" rIns="0" bIns="0" rtlCol="0">
            <a:spAutoFit/>
          </a:bodyPr>
          <a:lstStyle/>
          <a:p>
            <a:pPr marL="12700" marR="5080" indent="-183515" algn="ctr">
              <a:lnSpc>
                <a:spcPct val="100200"/>
              </a:lnSpc>
              <a:spcBef>
                <a:spcPts val="90"/>
              </a:spcBef>
            </a:pPr>
            <a:r>
              <a:rPr sz="2800" b="1" dirty="0">
                <a:solidFill>
                  <a:schemeClr val="tx1">
                    <a:lumMod val="75000"/>
                    <a:lumOff val="25000"/>
                  </a:schemeClr>
                </a:solidFill>
                <a:cs typeface="Arial"/>
              </a:rPr>
              <a:t>Discovery</a:t>
            </a:r>
            <a:r>
              <a:rPr sz="2800" b="1" spc="-90" dirty="0">
                <a:solidFill>
                  <a:schemeClr val="tx1">
                    <a:lumMod val="75000"/>
                    <a:lumOff val="25000"/>
                  </a:schemeClr>
                </a:solidFill>
                <a:cs typeface="Arial"/>
              </a:rPr>
              <a:t> </a:t>
            </a:r>
            <a:r>
              <a:rPr sz="2800" spc="-25" dirty="0">
                <a:solidFill>
                  <a:schemeClr val="tx1">
                    <a:lumMod val="75000"/>
                    <a:lumOff val="25000"/>
                  </a:schemeClr>
                </a:solidFill>
                <a:cs typeface="Arial"/>
              </a:rPr>
              <a:t>and </a:t>
            </a:r>
            <a:r>
              <a:rPr sz="2800" b="1" spc="-10" dirty="0">
                <a:solidFill>
                  <a:schemeClr val="tx1">
                    <a:lumMod val="75000"/>
                    <a:lumOff val="25000"/>
                  </a:schemeClr>
                </a:solidFill>
                <a:cs typeface="Arial"/>
              </a:rPr>
              <a:t>communication </a:t>
            </a:r>
            <a:r>
              <a:rPr sz="2800" dirty="0">
                <a:solidFill>
                  <a:schemeClr val="tx1">
                    <a:lumMod val="75000"/>
                    <a:lumOff val="25000"/>
                  </a:schemeClr>
                </a:solidFill>
                <a:cs typeface="Arial"/>
              </a:rPr>
              <a:t>of</a:t>
            </a:r>
            <a:r>
              <a:rPr sz="2800" spc="-25" dirty="0">
                <a:solidFill>
                  <a:schemeClr val="tx1">
                    <a:lumMod val="75000"/>
                    <a:lumOff val="25000"/>
                  </a:schemeClr>
                </a:solidFill>
                <a:cs typeface="Arial"/>
              </a:rPr>
              <a:t> </a:t>
            </a:r>
            <a:r>
              <a:rPr sz="2800" spc="-10" dirty="0">
                <a:solidFill>
                  <a:schemeClr val="tx1">
                    <a:lumMod val="75000"/>
                    <a:lumOff val="25000"/>
                  </a:schemeClr>
                </a:solidFill>
                <a:cs typeface="Arial"/>
              </a:rPr>
              <a:t>meaningful </a:t>
            </a:r>
            <a:r>
              <a:rPr sz="2800" dirty="0">
                <a:solidFill>
                  <a:schemeClr val="tx1">
                    <a:lumMod val="75000"/>
                    <a:lumOff val="25000"/>
                  </a:schemeClr>
                </a:solidFill>
                <a:cs typeface="Arial"/>
              </a:rPr>
              <a:t>patterns</a:t>
            </a:r>
            <a:r>
              <a:rPr sz="2800" spc="-45" dirty="0">
                <a:solidFill>
                  <a:schemeClr val="tx1">
                    <a:lumMod val="75000"/>
                    <a:lumOff val="25000"/>
                  </a:schemeClr>
                </a:solidFill>
                <a:cs typeface="Arial"/>
              </a:rPr>
              <a:t> </a:t>
            </a:r>
            <a:r>
              <a:rPr sz="2800" dirty="0">
                <a:solidFill>
                  <a:schemeClr val="tx1">
                    <a:lumMod val="75000"/>
                    <a:lumOff val="25000"/>
                  </a:schemeClr>
                </a:solidFill>
                <a:cs typeface="Arial"/>
              </a:rPr>
              <a:t>in</a:t>
            </a:r>
            <a:r>
              <a:rPr sz="2800" spc="-40" dirty="0">
                <a:solidFill>
                  <a:schemeClr val="tx1">
                    <a:lumMod val="75000"/>
                    <a:lumOff val="25000"/>
                  </a:schemeClr>
                </a:solidFill>
                <a:cs typeface="Arial"/>
              </a:rPr>
              <a:t> </a:t>
            </a:r>
            <a:r>
              <a:rPr sz="2800" spc="-20" dirty="0">
                <a:solidFill>
                  <a:schemeClr val="tx1">
                    <a:lumMod val="75000"/>
                    <a:lumOff val="25000"/>
                  </a:schemeClr>
                </a:solidFill>
                <a:cs typeface="Arial"/>
              </a:rPr>
              <a:t>data</a:t>
            </a:r>
            <a:endParaRPr sz="2800" dirty="0">
              <a:solidFill>
                <a:schemeClr val="tx1">
                  <a:lumMod val="75000"/>
                  <a:lumOff val="25000"/>
                </a:schemeClr>
              </a:solidFill>
              <a:cs typeface="Arial"/>
            </a:endParaRPr>
          </a:p>
        </p:txBody>
      </p:sp>
      <p:grpSp>
        <p:nvGrpSpPr>
          <p:cNvPr id="4" name="object 4"/>
          <p:cNvGrpSpPr/>
          <p:nvPr/>
        </p:nvGrpSpPr>
        <p:grpSpPr>
          <a:xfrm>
            <a:off x="3495675" y="1525905"/>
            <a:ext cx="5200650" cy="3806190"/>
            <a:chOff x="295275" y="1995121"/>
            <a:chExt cx="5200650" cy="3806190"/>
          </a:xfrm>
        </p:grpSpPr>
        <p:pic>
          <p:nvPicPr>
            <p:cNvPr id="5" name="object 5"/>
            <p:cNvPicPr/>
            <p:nvPr/>
          </p:nvPicPr>
          <p:blipFill>
            <a:blip r:embed="rId2" cstate="print"/>
            <a:stretch>
              <a:fillRect/>
            </a:stretch>
          </p:blipFill>
          <p:spPr>
            <a:xfrm>
              <a:off x="304800" y="2004646"/>
              <a:ext cx="5181600" cy="3786553"/>
            </a:xfrm>
            <a:prstGeom prst="rect">
              <a:avLst/>
            </a:prstGeom>
          </p:spPr>
        </p:pic>
        <p:sp>
          <p:nvSpPr>
            <p:cNvPr id="6" name="object 6"/>
            <p:cNvSpPr/>
            <p:nvPr/>
          </p:nvSpPr>
          <p:spPr>
            <a:xfrm>
              <a:off x="300037" y="1999884"/>
              <a:ext cx="5191125" cy="3796665"/>
            </a:xfrm>
            <a:custGeom>
              <a:avLst/>
              <a:gdLst/>
              <a:ahLst/>
              <a:cxnLst/>
              <a:rect l="l" t="t" r="r" b="b"/>
              <a:pathLst>
                <a:path w="5191125" h="3796665">
                  <a:moveTo>
                    <a:pt x="0" y="0"/>
                  </a:moveTo>
                  <a:lnTo>
                    <a:pt x="5191124" y="0"/>
                  </a:lnTo>
                  <a:lnTo>
                    <a:pt x="5191124" y="3796077"/>
                  </a:lnTo>
                  <a:lnTo>
                    <a:pt x="0" y="3796077"/>
                  </a:lnTo>
                  <a:lnTo>
                    <a:pt x="0" y="0"/>
                  </a:lnTo>
                  <a:close/>
                </a:path>
              </a:pathLst>
            </a:custGeom>
            <a:ln w="9525">
              <a:solidFill>
                <a:srgbClr val="00539B"/>
              </a:solidFill>
            </a:ln>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971" y="2923990"/>
            <a:ext cx="2947482" cy="1010020"/>
          </a:xfrm>
          <a:prstGeom prst="rect">
            <a:avLst/>
          </a:prstGeom>
        </p:spPr>
        <p:txBody>
          <a:bodyPr vert="horz" lIns="91440" tIns="45720" rIns="91440" bIns="45720" rtlCol="0" anchor="ctr">
            <a:normAutofit fontScale="90000"/>
          </a:bodyPr>
          <a:lstStyle/>
          <a:p>
            <a:r>
              <a:rPr dirty="0"/>
              <a:t>Visual Analytics (def.)</a:t>
            </a:r>
          </a:p>
        </p:txBody>
      </p:sp>
      <p:grpSp>
        <p:nvGrpSpPr>
          <p:cNvPr id="3" name="object 3"/>
          <p:cNvGrpSpPr/>
          <p:nvPr/>
        </p:nvGrpSpPr>
        <p:grpSpPr>
          <a:xfrm>
            <a:off x="4006590" y="971682"/>
            <a:ext cx="6953250" cy="3904615"/>
            <a:chOff x="1133475" y="1362075"/>
            <a:chExt cx="6953250" cy="3904615"/>
          </a:xfrm>
        </p:grpSpPr>
        <p:pic>
          <p:nvPicPr>
            <p:cNvPr id="4" name="object 4"/>
            <p:cNvPicPr/>
            <p:nvPr/>
          </p:nvPicPr>
          <p:blipFill>
            <a:blip r:embed="rId2" cstate="print"/>
            <a:stretch>
              <a:fillRect/>
            </a:stretch>
          </p:blipFill>
          <p:spPr>
            <a:xfrm>
              <a:off x="1142999" y="1371600"/>
              <a:ext cx="6934198" cy="3885369"/>
            </a:xfrm>
            <a:prstGeom prst="rect">
              <a:avLst/>
            </a:prstGeom>
          </p:spPr>
        </p:pic>
        <p:sp>
          <p:nvSpPr>
            <p:cNvPr id="5" name="object 5"/>
            <p:cNvSpPr/>
            <p:nvPr/>
          </p:nvSpPr>
          <p:spPr>
            <a:xfrm>
              <a:off x="1138237" y="1366837"/>
              <a:ext cx="6943725" cy="3895090"/>
            </a:xfrm>
            <a:custGeom>
              <a:avLst/>
              <a:gdLst/>
              <a:ahLst/>
              <a:cxnLst/>
              <a:rect l="l" t="t" r="r" b="b"/>
              <a:pathLst>
                <a:path w="6943725" h="3895090">
                  <a:moveTo>
                    <a:pt x="0" y="0"/>
                  </a:moveTo>
                  <a:lnTo>
                    <a:pt x="6943724" y="0"/>
                  </a:lnTo>
                  <a:lnTo>
                    <a:pt x="6943724" y="3894894"/>
                  </a:lnTo>
                  <a:lnTo>
                    <a:pt x="0" y="3894894"/>
                  </a:lnTo>
                  <a:lnTo>
                    <a:pt x="0" y="0"/>
                  </a:lnTo>
                  <a:close/>
                </a:path>
              </a:pathLst>
            </a:custGeom>
            <a:ln w="9525">
              <a:solidFill>
                <a:srgbClr val="00539B"/>
              </a:solidFill>
            </a:ln>
          </p:spPr>
          <p:txBody>
            <a:bodyPr wrap="square" lIns="0" tIns="0" rIns="0" bIns="0" rtlCol="0"/>
            <a:lstStyle/>
            <a:p>
              <a:endParaRPr>
                <a:solidFill>
                  <a:schemeClr val="tx1">
                    <a:lumMod val="75000"/>
                    <a:lumOff val="25000"/>
                  </a:schemeClr>
                </a:solidFill>
              </a:endParaRPr>
            </a:p>
          </p:txBody>
        </p:sp>
      </p:grpSp>
      <p:sp>
        <p:nvSpPr>
          <p:cNvPr id="6" name="object 6"/>
          <p:cNvSpPr txBox="1"/>
          <p:nvPr/>
        </p:nvSpPr>
        <p:spPr>
          <a:xfrm>
            <a:off x="3967695" y="4962401"/>
            <a:ext cx="7031990" cy="1449070"/>
          </a:xfrm>
          <a:prstGeom prst="rect">
            <a:avLst/>
          </a:prstGeom>
        </p:spPr>
        <p:txBody>
          <a:bodyPr vert="horz" wrap="square" lIns="0" tIns="12700" rIns="0" bIns="0" rtlCol="0">
            <a:spAutoFit/>
          </a:bodyPr>
          <a:lstStyle/>
          <a:p>
            <a:pPr marL="635" algn="ctr">
              <a:spcBef>
                <a:spcPts val="100"/>
              </a:spcBef>
            </a:pPr>
            <a:r>
              <a:rPr sz="2800" dirty="0">
                <a:solidFill>
                  <a:schemeClr val="tx1">
                    <a:lumMod val="75000"/>
                    <a:lumOff val="25000"/>
                  </a:schemeClr>
                </a:solidFill>
                <a:cs typeface="Arial"/>
              </a:rPr>
              <a:t>“The</a:t>
            </a:r>
            <a:r>
              <a:rPr sz="2800" spc="-70" dirty="0">
                <a:solidFill>
                  <a:schemeClr val="tx1">
                    <a:lumMod val="75000"/>
                    <a:lumOff val="25000"/>
                  </a:schemeClr>
                </a:solidFill>
                <a:cs typeface="Arial"/>
              </a:rPr>
              <a:t> </a:t>
            </a:r>
            <a:r>
              <a:rPr sz="2800" dirty="0">
                <a:solidFill>
                  <a:schemeClr val="tx1">
                    <a:lumMod val="75000"/>
                    <a:lumOff val="25000"/>
                  </a:schemeClr>
                </a:solidFill>
                <a:cs typeface="Arial"/>
              </a:rPr>
              <a:t>science</a:t>
            </a:r>
            <a:r>
              <a:rPr sz="2800" spc="-65" dirty="0">
                <a:solidFill>
                  <a:schemeClr val="tx1">
                    <a:lumMod val="75000"/>
                    <a:lumOff val="25000"/>
                  </a:schemeClr>
                </a:solidFill>
                <a:cs typeface="Arial"/>
              </a:rPr>
              <a:t> </a:t>
            </a:r>
            <a:r>
              <a:rPr sz="2800" dirty="0">
                <a:solidFill>
                  <a:schemeClr val="tx1">
                    <a:lumMod val="75000"/>
                    <a:lumOff val="25000"/>
                  </a:schemeClr>
                </a:solidFill>
                <a:cs typeface="Arial"/>
              </a:rPr>
              <a:t>of</a:t>
            </a:r>
            <a:r>
              <a:rPr sz="2800" spc="-70" dirty="0">
                <a:solidFill>
                  <a:schemeClr val="tx1">
                    <a:lumMod val="75000"/>
                    <a:lumOff val="25000"/>
                  </a:schemeClr>
                </a:solidFill>
                <a:cs typeface="Arial"/>
              </a:rPr>
              <a:t> </a:t>
            </a:r>
            <a:r>
              <a:rPr sz="2800" b="1" dirty="0">
                <a:solidFill>
                  <a:schemeClr val="tx1">
                    <a:lumMod val="75000"/>
                    <a:lumOff val="25000"/>
                  </a:schemeClr>
                </a:solidFill>
                <a:cs typeface="Arial"/>
              </a:rPr>
              <a:t>analytical</a:t>
            </a:r>
            <a:r>
              <a:rPr sz="2800" b="1" spc="-75" dirty="0">
                <a:solidFill>
                  <a:schemeClr val="tx1">
                    <a:lumMod val="75000"/>
                    <a:lumOff val="25000"/>
                  </a:schemeClr>
                </a:solidFill>
                <a:cs typeface="Arial"/>
              </a:rPr>
              <a:t> </a:t>
            </a:r>
            <a:r>
              <a:rPr sz="2800" b="1" spc="-10" dirty="0">
                <a:solidFill>
                  <a:schemeClr val="tx1">
                    <a:lumMod val="75000"/>
                    <a:lumOff val="25000"/>
                  </a:schemeClr>
                </a:solidFill>
                <a:cs typeface="Arial"/>
              </a:rPr>
              <a:t>reasoning</a:t>
            </a:r>
            <a:endParaRPr sz="2800">
              <a:solidFill>
                <a:schemeClr val="tx1">
                  <a:lumMod val="75000"/>
                  <a:lumOff val="25000"/>
                </a:schemeClr>
              </a:solidFill>
              <a:cs typeface="Arial"/>
            </a:endParaRPr>
          </a:p>
          <a:p>
            <a:pPr algn="ctr">
              <a:spcBef>
                <a:spcPts val="45"/>
              </a:spcBef>
            </a:pPr>
            <a:r>
              <a:rPr sz="2800" dirty="0">
                <a:solidFill>
                  <a:schemeClr val="tx1">
                    <a:lumMod val="75000"/>
                    <a:lumOff val="25000"/>
                  </a:schemeClr>
                </a:solidFill>
                <a:cs typeface="Arial"/>
              </a:rPr>
              <a:t>facilitated</a:t>
            </a:r>
            <a:r>
              <a:rPr sz="2800" spc="-75" dirty="0">
                <a:solidFill>
                  <a:schemeClr val="tx1">
                    <a:lumMod val="75000"/>
                    <a:lumOff val="25000"/>
                  </a:schemeClr>
                </a:solidFill>
                <a:cs typeface="Arial"/>
              </a:rPr>
              <a:t> </a:t>
            </a:r>
            <a:r>
              <a:rPr sz="2800" dirty="0">
                <a:solidFill>
                  <a:schemeClr val="tx1">
                    <a:lumMod val="75000"/>
                    <a:lumOff val="25000"/>
                  </a:schemeClr>
                </a:solidFill>
                <a:cs typeface="Arial"/>
              </a:rPr>
              <a:t>by</a:t>
            </a:r>
            <a:r>
              <a:rPr sz="2800" spc="-80" dirty="0">
                <a:solidFill>
                  <a:schemeClr val="tx1">
                    <a:lumMod val="75000"/>
                    <a:lumOff val="25000"/>
                  </a:schemeClr>
                </a:solidFill>
                <a:cs typeface="Arial"/>
              </a:rPr>
              <a:t> </a:t>
            </a:r>
            <a:r>
              <a:rPr sz="2800" b="1" dirty="0">
                <a:solidFill>
                  <a:schemeClr val="tx1">
                    <a:lumMod val="75000"/>
                    <a:lumOff val="25000"/>
                  </a:schemeClr>
                </a:solidFill>
                <a:cs typeface="Arial"/>
              </a:rPr>
              <a:t>interactive</a:t>
            </a:r>
            <a:r>
              <a:rPr sz="2800" b="1" spc="-75" dirty="0">
                <a:solidFill>
                  <a:schemeClr val="tx1">
                    <a:lumMod val="75000"/>
                    <a:lumOff val="25000"/>
                  </a:schemeClr>
                </a:solidFill>
                <a:cs typeface="Arial"/>
              </a:rPr>
              <a:t> </a:t>
            </a:r>
            <a:r>
              <a:rPr sz="2800" b="1" dirty="0">
                <a:solidFill>
                  <a:schemeClr val="tx1">
                    <a:lumMod val="75000"/>
                    <a:lumOff val="25000"/>
                  </a:schemeClr>
                </a:solidFill>
                <a:cs typeface="Arial"/>
              </a:rPr>
              <a:t>visual</a:t>
            </a:r>
            <a:r>
              <a:rPr sz="2800" b="1" spc="-85" dirty="0">
                <a:solidFill>
                  <a:schemeClr val="tx1">
                    <a:lumMod val="75000"/>
                    <a:lumOff val="25000"/>
                  </a:schemeClr>
                </a:solidFill>
                <a:cs typeface="Arial"/>
              </a:rPr>
              <a:t> </a:t>
            </a:r>
            <a:r>
              <a:rPr sz="2800" b="1" spc="-10" dirty="0">
                <a:solidFill>
                  <a:schemeClr val="tx1">
                    <a:lumMod val="75000"/>
                    <a:lumOff val="25000"/>
                  </a:schemeClr>
                </a:solidFill>
                <a:cs typeface="Arial"/>
              </a:rPr>
              <a:t>interfaces</a:t>
            </a:r>
            <a:r>
              <a:rPr sz="2800" spc="-10" dirty="0">
                <a:solidFill>
                  <a:schemeClr val="tx1">
                    <a:lumMod val="75000"/>
                    <a:lumOff val="25000"/>
                  </a:schemeClr>
                </a:solidFill>
                <a:cs typeface="Arial"/>
              </a:rPr>
              <a:t>”</a:t>
            </a:r>
            <a:r>
              <a:rPr spc="-15" baseline="23148" dirty="0">
                <a:solidFill>
                  <a:schemeClr val="tx1">
                    <a:lumMod val="75000"/>
                    <a:lumOff val="25000"/>
                  </a:schemeClr>
                </a:solidFill>
                <a:cs typeface="Arial"/>
              </a:rPr>
              <a:t>1</a:t>
            </a:r>
            <a:endParaRPr baseline="23148">
              <a:solidFill>
                <a:schemeClr val="tx1">
                  <a:lumMod val="75000"/>
                  <a:lumOff val="25000"/>
                </a:schemeClr>
              </a:solidFill>
              <a:cs typeface="Arial"/>
            </a:endParaRPr>
          </a:p>
          <a:p>
            <a:pPr marL="1092200" marR="828040">
              <a:spcBef>
                <a:spcPts val="2039"/>
              </a:spcBef>
            </a:pPr>
            <a:r>
              <a:rPr sz="1050" b="1" baseline="23809" dirty="0">
                <a:solidFill>
                  <a:schemeClr val="tx1">
                    <a:lumMod val="75000"/>
                    <a:lumOff val="25000"/>
                  </a:schemeClr>
                </a:solidFill>
                <a:cs typeface="Arial"/>
              </a:rPr>
              <a:t>1</a:t>
            </a:r>
            <a:r>
              <a:rPr sz="1000" b="1" dirty="0">
                <a:solidFill>
                  <a:schemeClr val="tx1">
                    <a:lumMod val="75000"/>
                    <a:lumOff val="25000"/>
                  </a:schemeClr>
                </a:solidFill>
                <a:cs typeface="Arial"/>
              </a:rPr>
              <a:t>Thomas,</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James</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J.,</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and</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Kristin</a:t>
            </a:r>
            <a:r>
              <a:rPr sz="1000" b="1" spc="-25" dirty="0">
                <a:solidFill>
                  <a:schemeClr val="tx1">
                    <a:lumMod val="75000"/>
                    <a:lumOff val="25000"/>
                  </a:schemeClr>
                </a:solidFill>
                <a:cs typeface="Arial"/>
              </a:rPr>
              <a:t> </a:t>
            </a:r>
            <a:r>
              <a:rPr sz="1000" b="1" dirty="0">
                <a:solidFill>
                  <a:schemeClr val="tx1">
                    <a:lumMod val="75000"/>
                    <a:lumOff val="25000"/>
                  </a:schemeClr>
                </a:solidFill>
                <a:cs typeface="Arial"/>
              </a:rPr>
              <a:t>A.</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Cook,</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eds.</a:t>
            </a:r>
            <a:r>
              <a:rPr sz="1000" b="1" spc="-15" dirty="0">
                <a:solidFill>
                  <a:schemeClr val="tx1">
                    <a:lumMod val="75000"/>
                    <a:lumOff val="25000"/>
                  </a:schemeClr>
                </a:solidFill>
                <a:cs typeface="Arial"/>
              </a:rPr>
              <a:t> </a:t>
            </a:r>
            <a:r>
              <a:rPr sz="1000" b="1" i="1" dirty="0">
                <a:solidFill>
                  <a:schemeClr val="tx1">
                    <a:lumMod val="75000"/>
                    <a:lumOff val="25000"/>
                  </a:schemeClr>
                </a:solidFill>
                <a:cs typeface="Arial"/>
              </a:rPr>
              <a:t>Illuminating</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path:</a:t>
            </a:r>
            <a:r>
              <a:rPr sz="1000" b="1" i="1" spc="-20" dirty="0">
                <a:solidFill>
                  <a:schemeClr val="tx1">
                    <a:lumMod val="75000"/>
                    <a:lumOff val="25000"/>
                  </a:schemeClr>
                </a:solidFill>
                <a:cs typeface="Arial"/>
              </a:rPr>
              <a:t> </a:t>
            </a:r>
            <a:r>
              <a:rPr sz="1000" b="1" i="1" dirty="0">
                <a:solidFill>
                  <a:schemeClr val="tx1">
                    <a:lumMod val="75000"/>
                    <a:lumOff val="25000"/>
                  </a:schemeClr>
                </a:solidFill>
                <a:cs typeface="Arial"/>
              </a:rPr>
              <a:t>The</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research</a:t>
            </a:r>
            <a:r>
              <a:rPr sz="1000" b="1" i="1" spc="-25" dirty="0">
                <a:solidFill>
                  <a:schemeClr val="tx1">
                    <a:lumMod val="75000"/>
                    <a:lumOff val="25000"/>
                  </a:schemeClr>
                </a:solidFill>
                <a:cs typeface="Arial"/>
              </a:rPr>
              <a:t> and </a:t>
            </a:r>
            <a:r>
              <a:rPr sz="1000" b="1" i="1" dirty="0">
                <a:solidFill>
                  <a:schemeClr val="tx1">
                    <a:lumMod val="75000"/>
                    <a:lumOff val="25000"/>
                  </a:schemeClr>
                </a:solidFill>
                <a:cs typeface="Arial"/>
              </a:rPr>
              <a:t>development</a:t>
            </a:r>
            <a:r>
              <a:rPr sz="1000" b="1" i="1" spc="-25" dirty="0">
                <a:solidFill>
                  <a:schemeClr val="tx1">
                    <a:lumMod val="75000"/>
                    <a:lumOff val="25000"/>
                  </a:schemeClr>
                </a:solidFill>
                <a:cs typeface="Arial"/>
              </a:rPr>
              <a:t> </a:t>
            </a:r>
            <a:r>
              <a:rPr sz="1000" b="1" i="1" dirty="0">
                <a:solidFill>
                  <a:schemeClr val="tx1">
                    <a:lumMod val="75000"/>
                    <a:lumOff val="25000"/>
                  </a:schemeClr>
                </a:solidFill>
                <a:cs typeface="Arial"/>
              </a:rPr>
              <a:t>agenda</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for</a:t>
            </a:r>
            <a:r>
              <a:rPr sz="1000" b="1" i="1" spc="-30" dirty="0">
                <a:solidFill>
                  <a:schemeClr val="tx1">
                    <a:lumMod val="75000"/>
                    <a:lumOff val="25000"/>
                  </a:schemeClr>
                </a:solidFill>
                <a:cs typeface="Arial"/>
              </a:rPr>
              <a:t> </a:t>
            </a:r>
            <a:r>
              <a:rPr sz="1000" b="1" i="1" dirty="0">
                <a:solidFill>
                  <a:schemeClr val="tx1">
                    <a:lumMod val="75000"/>
                    <a:lumOff val="25000"/>
                  </a:schemeClr>
                </a:solidFill>
                <a:cs typeface="Arial"/>
              </a:rPr>
              <a:t>visual</a:t>
            </a:r>
            <a:r>
              <a:rPr sz="1000" b="1" i="1" spc="-35" dirty="0">
                <a:solidFill>
                  <a:schemeClr val="tx1">
                    <a:lumMod val="75000"/>
                    <a:lumOff val="25000"/>
                  </a:schemeClr>
                </a:solidFill>
                <a:cs typeface="Arial"/>
              </a:rPr>
              <a:t> </a:t>
            </a:r>
            <a:r>
              <a:rPr sz="1000" b="1" i="1" dirty="0">
                <a:solidFill>
                  <a:schemeClr val="tx1">
                    <a:lumMod val="75000"/>
                    <a:lumOff val="25000"/>
                  </a:schemeClr>
                </a:solidFill>
                <a:cs typeface="Arial"/>
              </a:rPr>
              <a:t>analytics</a:t>
            </a:r>
            <a:r>
              <a:rPr sz="1000" b="1" dirty="0">
                <a:solidFill>
                  <a:schemeClr val="tx1">
                    <a:lumMod val="75000"/>
                    <a:lumOff val="25000"/>
                  </a:schemeClr>
                </a:solidFill>
                <a:cs typeface="Arial"/>
              </a:rPr>
              <a:t>.</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IEEE</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Computer</a:t>
            </a:r>
            <a:r>
              <a:rPr sz="1000" b="1" spc="-30" dirty="0">
                <a:solidFill>
                  <a:schemeClr val="tx1">
                    <a:lumMod val="75000"/>
                    <a:lumOff val="25000"/>
                  </a:schemeClr>
                </a:solidFill>
                <a:cs typeface="Arial"/>
              </a:rPr>
              <a:t> </a:t>
            </a:r>
            <a:r>
              <a:rPr sz="1000" b="1" dirty="0">
                <a:solidFill>
                  <a:schemeClr val="tx1">
                    <a:lumMod val="75000"/>
                    <a:lumOff val="25000"/>
                  </a:schemeClr>
                </a:solidFill>
                <a:cs typeface="Arial"/>
              </a:rPr>
              <a:t>Society</a:t>
            </a:r>
            <a:r>
              <a:rPr sz="1000" b="1" spc="-35" dirty="0">
                <a:solidFill>
                  <a:schemeClr val="tx1">
                    <a:lumMod val="75000"/>
                    <a:lumOff val="25000"/>
                  </a:schemeClr>
                </a:solidFill>
                <a:cs typeface="Arial"/>
              </a:rPr>
              <a:t> </a:t>
            </a:r>
            <a:r>
              <a:rPr sz="1000" b="1" dirty="0">
                <a:solidFill>
                  <a:schemeClr val="tx1">
                    <a:lumMod val="75000"/>
                    <a:lumOff val="25000"/>
                  </a:schemeClr>
                </a:solidFill>
                <a:cs typeface="Arial"/>
              </a:rPr>
              <a:t>Press,</a:t>
            </a:r>
            <a:r>
              <a:rPr sz="1000" b="1" spc="-30" dirty="0">
                <a:solidFill>
                  <a:schemeClr val="tx1">
                    <a:lumMod val="75000"/>
                    <a:lumOff val="25000"/>
                  </a:schemeClr>
                </a:solidFill>
                <a:cs typeface="Arial"/>
              </a:rPr>
              <a:t> </a:t>
            </a:r>
            <a:r>
              <a:rPr sz="1000" b="1" spc="-10" dirty="0">
                <a:solidFill>
                  <a:schemeClr val="tx1">
                    <a:lumMod val="75000"/>
                    <a:lumOff val="25000"/>
                  </a:schemeClr>
                </a:solidFill>
                <a:cs typeface="Arial"/>
              </a:rPr>
              <a:t>2005.</a:t>
            </a:r>
            <a:endParaRPr sz="1000">
              <a:solidFill>
                <a:schemeClr val="tx1">
                  <a:lumMod val="75000"/>
                  <a:lumOff val="25000"/>
                </a:schemeClr>
              </a:solidFil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219" y="3173289"/>
            <a:ext cx="1576070" cy="511422"/>
          </a:xfrm>
          <a:prstGeom prst="rect">
            <a:avLst/>
          </a:prstGeom>
        </p:spPr>
        <p:txBody>
          <a:bodyPr vert="horz" lIns="91440" tIns="45720" rIns="91440" bIns="45720" rtlCol="0" anchor="ctr">
            <a:normAutofit fontScale="90000"/>
          </a:bodyPr>
          <a:lstStyle/>
          <a:p>
            <a:r>
              <a:rPr dirty="0"/>
              <a:t>Big idea</a:t>
            </a:r>
          </a:p>
        </p:txBody>
      </p:sp>
      <p:sp>
        <p:nvSpPr>
          <p:cNvPr id="3" name="object 3"/>
          <p:cNvSpPr txBox="1"/>
          <p:nvPr/>
        </p:nvSpPr>
        <p:spPr>
          <a:xfrm>
            <a:off x="3545296" y="841541"/>
            <a:ext cx="7618730" cy="391160"/>
          </a:xfrm>
          <a:prstGeom prst="rect">
            <a:avLst/>
          </a:prstGeom>
        </p:spPr>
        <p:txBody>
          <a:bodyPr vert="horz" wrap="square" lIns="0" tIns="12700" rIns="0" bIns="0" rtlCol="0">
            <a:spAutoFit/>
          </a:bodyPr>
          <a:lstStyle/>
          <a:p>
            <a:pPr marL="12700">
              <a:spcBef>
                <a:spcPts val="100"/>
              </a:spcBef>
            </a:pPr>
            <a:r>
              <a:rPr sz="2400" dirty="0">
                <a:solidFill>
                  <a:schemeClr val="tx1">
                    <a:lumMod val="75000"/>
                    <a:lumOff val="25000"/>
                  </a:schemeClr>
                </a:solidFill>
                <a:cs typeface="Arial"/>
              </a:rPr>
              <a:t>Humans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machines</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have</a:t>
            </a:r>
            <a:r>
              <a:rPr sz="2400" spc="-85" dirty="0">
                <a:solidFill>
                  <a:schemeClr val="tx1">
                    <a:lumMod val="75000"/>
                    <a:lumOff val="25000"/>
                  </a:schemeClr>
                </a:solidFill>
                <a:cs typeface="Arial"/>
              </a:rPr>
              <a:t> </a:t>
            </a:r>
            <a:r>
              <a:rPr sz="2400" b="1" dirty="0">
                <a:solidFill>
                  <a:schemeClr val="tx1">
                    <a:lumMod val="75000"/>
                    <a:lumOff val="25000"/>
                  </a:schemeClr>
                </a:solidFill>
                <a:cs typeface="Arial"/>
              </a:rPr>
              <a:t>complimentary</a:t>
            </a:r>
            <a:r>
              <a:rPr sz="2400" b="1" spc="-80" dirty="0">
                <a:solidFill>
                  <a:schemeClr val="tx1">
                    <a:lumMod val="75000"/>
                    <a:lumOff val="25000"/>
                  </a:schemeClr>
                </a:solidFill>
                <a:cs typeface="Arial"/>
              </a:rPr>
              <a:t> </a:t>
            </a:r>
            <a:r>
              <a:rPr sz="2400" b="1" spc="-10" dirty="0">
                <a:solidFill>
                  <a:schemeClr val="tx1">
                    <a:lumMod val="75000"/>
                    <a:lumOff val="25000"/>
                  </a:schemeClr>
                </a:solidFill>
                <a:cs typeface="Arial"/>
              </a:rPr>
              <a:t>strengths</a:t>
            </a:r>
            <a:endParaRPr sz="2400">
              <a:solidFill>
                <a:schemeClr val="tx1">
                  <a:lumMod val="75000"/>
                  <a:lumOff val="25000"/>
                </a:schemeClr>
              </a:solidFill>
              <a:cs typeface="Arial"/>
            </a:endParaRPr>
          </a:p>
        </p:txBody>
      </p:sp>
      <p:grpSp>
        <p:nvGrpSpPr>
          <p:cNvPr id="4" name="object 4"/>
          <p:cNvGrpSpPr/>
          <p:nvPr/>
        </p:nvGrpSpPr>
        <p:grpSpPr>
          <a:xfrm>
            <a:off x="4352889" y="1658913"/>
            <a:ext cx="6202680" cy="4114800"/>
            <a:chOff x="1569719" y="2438400"/>
            <a:chExt cx="6202680" cy="4114800"/>
          </a:xfrm>
        </p:grpSpPr>
        <p:pic>
          <p:nvPicPr>
            <p:cNvPr id="5" name="object 5"/>
            <p:cNvPicPr/>
            <p:nvPr/>
          </p:nvPicPr>
          <p:blipFill>
            <a:blip r:embed="rId2" cstate="print"/>
            <a:stretch>
              <a:fillRect/>
            </a:stretch>
          </p:blipFill>
          <p:spPr>
            <a:xfrm>
              <a:off x="1904999" y="2514600"/>
              <a:ext cx="5064718" cy="3733798"/>
            </a:xfrm>
            <a:prstGeom prst="rect">
              <a:avLst/>
            </a:prstGeom>
          </p:spPr>
        </p:pic>
        <p:sp>
          <p:nvSpPr>
            <p:cNvPr id="6" name="object 6"/>
            <p:cNvSpPr/>
            <p:nvPr/>
          </p:nvSpPr>
          <p:spPr>
            <a:xfrm>
              <a:off x="1600199" y="2438400"/>
              <a:ext cx="6172200" cy="4114800"/>
            </a:xfrm>
            <a:custGeom>
              <a:avLst/>
              <a:gdLst/>
              <a:ahLst/>
              <a:cxnLst/>
              <a:rect l="l" t="t" r="r" b="b"/>
              <a:pathLst>
                <a:path w="6172200" h="4114800">
                  <a:moveTo>
                    <a:pt x="6172200" y="0"/>
                  </a:moveTo>
                  <a:lnTo>
                    <a:pt x="0" y="0"/>
                  </a:lnTo>
                  <a:lnTo>
                    <a:pt x="0" y="4114799"/>
                  </a:lnTo>
                  <a:lnTo>
                    <a:pt x="6172200" y="4114799"/>
                  </a:lnTo>
                  <a:lnTo>
                    <a:pt x="6172200" y="0"/>
                  </a:lnTo>
                  <a:close/>
                </a:path>
              </a:pathLst>
            </a:custGeom>
            <a:solidFill>
              <a:srgbClr val="FFFFFF">
                <a:alpha val="70199"/>
              </a:srgbClr>
            </a:solidFill>
          </p:spPr>
          <p:txBody>
            <a:bodyPr wrap="square" lIns="0" tIns="0" rIns="0" bIns="0" rtlCol="0"/>
            <a:lstStyle/>
            <a:p>
              <a:endParaRPr>
                <a:solidFill>
                  <a:schemeClr val="tx1">
                    <a:lumMod val="75000"/>
                    <a:lumOff val="25000"/>
                  </a:schemeClr>
                </a:solidFill>
              </a:endParaRPr>
            </a:p>
          </p:txBody>
        </p:sp>
        <p:pic>
          <p:nvPicPr>
            <p:cNvPr id="7" name="object 7"/>
            <p:cNvPicPr/>
            <p:nvPr/>
          </p:nvPicPr>
          <p:blipFill>
            <a:blip r:embed="rId3" cstate="print"/>
            <a:stretch>
              <a:fillRect/>
            </a:stretch>
          </p:blipFill>
          <p:spPr>
            <a:xfrm>
              <a:off x="1569719" y="4614671"/>
              <a:ext cx="2249424" cy="1911095"/>
            </a:xfrm>
            <a:prstGeom prst="rect">
              <a:avLst/>
            </a:prstGeom>
          </p:spPr>
        </p:pic>
        <p:pic>
          <p:nvPicPr>
            <p:cNvPr id="8" name="object 8"/>
            <p:cNvPicPr/>
            <p:nvPr/>
          </p:nvPicPr>
          <p:blipFill>
            <a:blip r:embed="rId4" cstate="print"/>
            <a:stretch>
              <a:fillRect/>
            </a:stretch>
          </p:blipFill>
          <p:spPr>
            <a:xfrm>
              <a:off x="1904969" y="4845049"/>
              <a:ext cx="1682779" cy="1403281"/>
            </a:xfrm>
            <a:prstGeom prst="rect">
              <a:avLst/>
            </a:prstGeom>
          </p:spPr>
        </p:pic>
      </p:grpSp>
      <p:sp>
        <p:nvSpPr>
          <p:cNvPr id="9" name="object 9"/>
          <p:cNvSpPr txBox="1"/>
          <p:nvPr/>
        </p:nvSpPr>
        <p:spPr>
          <a:xfrm>
            <a:off x="4432536" y="5501933"/>
            <a:ext cx="2183765" cy="299720"/>
          </a:xfrm>
          <a:prstGeom prst="rect">
            <a:avLst/>
          </a:prstGeom>
        </p:spPr>
        <p:txBody>
          <a:bodyPr vert="horz" wrap="square" lIns="0" tIns="12700" rIns="0" bIns="0" rtlCol="0">
            <a:spAutoFit/>
          </a:bodyPr>
          <a:lstStyle/>
          <a:p>
            <a:pPr marL="12700">
              <a:spcBef>
                <a:spcPts val="100"/>
              </a:spcBef>
            </a:pPr>
            <a:r>
              <a:rPr dirty="0">
                <a:solidFill>
                  <a:schemeClr val="tx1">
                    <a:lumMod val="75000"/>
                    <a:lumOff val="25000"/>
                  </a:schemeClr>
                </a:solidFill>
                <a:cs typeface="Arial"/>
              </a:rPr>
              <a:t>Computational</a:t>
            </a:r>
            <a:r>
              <a:rPr spc="-40" dirty="0">
                <a:solidFill>
                  <a:schemeClr val="tx1">
                    <a:lumMod val="75000"/>
                    <a:lumOff val="25000"/>
                  </a:schemeClr>
                </a:solidFill>
                <a:cs typeface="Arial"/>
              </a:rPr>
              <a:t> </a:t>
            </a:r>
            <a:r>
              <a:rPr spc="-10" dirty="0">
                <a:solidFill>
                  <a:schemeClr val="tx1">
                    <a:lumMod val="75000"/>
                    <a:lumOff val="25000"/>
                  </a:schemeClr>
                </a:solidFill>
                <a:cs typeface="Arial"/>
              </a:rPr>
              <a:t>power</a:t>
            </a:r>
            <a:endParaRPr>
              <a:solidFill>
                <a:schemeClr val="tx1">
                  <a:lumMod val="75000"/>
                  <a:lumOff val="25000"/>
                </a:schemeClr>
              </a:solidFill>
              <a:cs typeface="Arial"/>
            </a:endParaRPr>
          </a:p>
        </p:txBody>
      </p:sp>
      <p:grpSp>
        <p:nvGrpSpPr>
          <p:cNvPr id="10" name="object 10"/>
          <p:cNvGrpSpPr/>
          <p:nvPr/>
        </p:nvGrpSpPr>
        <p:grpSpPr>
          <a:xfrm>
            <a:off x="7906858" y="1643673"/>
            <a:ext cx="1963420" cy="2133600"/>
            <a:chOff x="5123688" y="2423160"/>
            <a:chExt cx="1963420" cy="2133600"/>
          </a:xfrm>
        </p:grpSpPr>
        <p:pic>
          <p:nvPicPr>
            <p:cNvPr id="11" name="object 11"/>
            <p:cNvPicPr/>
            <p:nvPr/>
          </p:nvPicPr>
          <p:blipFill>
            <a:blip r:embed="rId5" cstate="print"/>
            <a:stretch>
              <a:fillRect/>
            </a:stretch>
          </p:blipFill>
          <p:spPr>
            <a:xfrm>
              <a:off x="5123688" y="2423160"/>
              <a:ext cx="1962912" cy="2133600"/>
            </a:xfrm>
            <a:prstGeom prst="rect">
              <a:avLst/>
            </a:prstGeom>
          </p:spPr>
        </p:pic>
        <p:pic>
          <p:nvPicPr>
            <p:cNvPr id="12" name="object 12"/>
            <p:cNvPicPr/>
            <p:nvPr/>
          </p:nvPicPr>
          <p:blipFill>
            <a:blip r:embed="rId6" cstate="print"/>
            <a:stretch>
              <a:fillRect/>
            </a:stretch>
          </p:blipFill>
          <p:spPr>
            <a:xfrm>
              <a:off x="5355164" y="2654300"/>
              <a:ext cx="1502835" cy="1672167"/>
            </a:xfrm>
            <a:prstGeom prst="rect">
              <a:avLst/>
            </a:prstGeom>
          </p:spPr>
        </p:pic>
      </p:grpSp>
      <p:sp>
        <p:nvSpPr>
          <p:cNvPr id="13" name="object 13"/>
          <p:cNvSpPr txBox="1"/>
          <p:nvPr/>
        </p:nvSpPr>
        <p:spPr>
          <a:xfrm>
            <a:off x="9808270" y="2292389"/>
            <a:ext cx="11182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Perception</a:t>
            </a:r>
            <a:endParaRPr>
              <a:solidFill>
                <a:schemeClr val="tx1">
                  <a:lumMod val="75000"/>
                  <a:lumOff val="25000"/>
                </a:schemeClr>
              </a:solidFill>
              <a:cs typeface="Arial"/>
            </a:endParaRPr>
          </a:p>
        </p:txBody>
      </p:sp>
      <p:sp>
        <p:nvSpPr>
          <p:cNvPr id="14" name="object 14"/>
          <p:cNvSpPr txBox="1"/>
          <p:nvPr/>
        </p:nvSpPr>
        <p:spPr>
          <a:xfrm>
            <a:off x="9986070" y="2560613"/>
            <a:ext cx="762635" cy="560153"/>
          </a:xfrm>
          <a:prstGeom prst="rect">
            <a:avLst/>
          </a:prstGeom>
        </p:spPr>
        <p:txBody>
          <a:bodyPr vert="horz" wrap="square" lIns="0" tIns="9525" rIns="0" bIns="0" rtlCol="0">
            <a:spAutoFit/>
          </a:bodyPr>
          <a:lstStyle/>
          <a:p>
            <a:pPr marL="12700" marR="5080" indent="146050">
              <a:lnSpc>
                <a:spcPct val="101099"/>
              </a:lnSpc>
              <a:spcBef>
                <a:spcPts val="75"/>
              </a:spcBef>
            </a:pPr>
            <a:r>
              <a:rPr spc="-25" dirty="0">
                <a:solidFill>
                  <a:schemeClr val="tx1">
                    <a:lumMod val="75000"/>
                    <a:lumOff val="25000"/>
                  </a:schemeClr>
                </a:solidFill>
                <a:cs typeface="Arial"/>
              </a:rPr>
              <a:t>and </a:t>
            </a:r>
            <a:r>
              <a:rPr spc="-10" dirty="0">
                <a:solidFill>
                  <a:schemeClr val="tx1">
                    <a:lumMod val="75000"/>
                    <a:lumOff val="25000"/>
                  </a:schemeClr>
                </a:solidFill>
                <a:cs typeface="Arial"/>
              </a:rPr>
              <a:t>context</a:t>
            </a:r>
            <a:endParaRPr>
              <a:solidFill>
                <a:schemeClr val="tx1">
                  <a:lumMod val="75000"/>
                  <a:lumOff val="25000"/>
                </a:schemeClr>
              </a:solidFill>
              <a:cs typeface="Arial"/>
            </a:endParaRPr>
          </a:p>
        </p:txBody>
      </p:sp>
      <p:grpSp>
        <p:nvGrpSpPr>
          <p:cNvPr id="15" name="object 15"/>
          <p:cNvGrpSpPr/>
          <p:nvPr/>
        </p:nvGrpSpPr>
        <p:grpSpPr>
          <a:xfrm>
            <a:off x="6078058" y="4301529"/>
            <a:ext cx="2682240" cy="1740535"/>
            <a:chOff x="3294888" y="5081015"/>
            <a:chExt cx="2682240" cy="1740535"/>
          </a:xfrm>
        </p:grpSpPr>
        <p:pic>
          <p:nvPicPr>
            <p:cNvPr id="16" name="object 16"/>
            <p:cNvPicPr/>
            <p:nvPr/>
          </p:nvPicPr>
          <p:blipFill>
            <a:blip r:embed="rId7" cstate="print"/>
            <a:stretch>
              <a:fillRect/>
            </a:stretch>
          </p:blipFill>
          <p:spPr>
            <a:xfrm>
              <a:off x="3294888" y="5081015"/>
              <a:ext cx="2682240" cy="1740408"/>
            </a:xfrm>
            <a:prstGeom prst="rect">
              <a:avLst/>
            </a:prstGeom>
          </p:spPr>
        </p:pic>
        <p:pic>
          <p:nvPicPr>
            <p:cNvPr id="17" name="object 17"/>
            <p:cNvPicPr/>
            <p:nvPr/>
          </p:nvPicPr>
          <p:blipFill>
            <a:blip r:embed="rId8" cstate="print"/>
            <a:stretch>
              <a:fillRect/>
            </a:stretch>
          </p:blipFill>
          <p:spPr>
            <a:xfrm>
              <a:off x="3524250" y="5310715"/>
              <a:ext cx="2222500" cy="937632"/>
            </a:xfrm>
            <a:prstGeom prst="rect">
              <a:avLst/>
            </a:prstGeom>
          </p:spPr>
        </p:pic>
      </p:grpSp>
      <p:sp>
        <p:nvSpPr>
          <p:cNvPr id="18" name="object 18"/>
          <p:cNvSpPr txBox="1"/>
          <p:nvPr/>
        </p:nvSpPr>
        <p:spPr>
          <a:xfrm>
            <a:off x="6525933" y="4447324"/>
            <a:ext cx="1092835"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Interaction</a:t>
            </a:r>
            <a:endParaRPr>
              <a:solidFill>
                <a:schemeClr val="tx1">
                  <a:lumMod val="75000"/>
                  <a:lumOff val="25000"/>
                </a:schemeClr>
              </a:solidFill>
              <a:cs typeface="Arial"/>
            </a:endParaRPr>
          </a:p>
        </p:txBody>
      </p:sp>
      <p:grpSp>
        <p:nvGrpSpPr>
          <p:cNvPr id="19" name="object 19"/>
          <p:cNvGrpSpPr/>
          <p:nvPr/>
        </p:nvGrpSpPr>
        <p:grpSpPr>
          <a:xfrm>
            <a:off x="5791546" y="1643673"/>
            <a:ext cx="2694940" cy="2133600"/>
            <a:chOff x="3008376" y="2423160"/>
            <a:chExt cx="2694940" cy="2133600"/>
          </a:xfrm>
        </p:grpSpPr>
        <p:pic>
          <p:nvPicPr>
            <p:cNvPr id="20" name="object 20"/>
            <p:cNvPicPr/>
            <p:nvPr/>
          </p:nvPicPr>
          <p:blipFill>
            <a:blip r:embed="rId9" cstate="print"/>
            <a:stretch>
              <a:fillRect/>
            </a:stretch>
          </p:blipFill>
          <p:spPr>
            <a:xfrm>
              <a:off x="3008376" y="2423160"/>
              <a:ext cx="2694431" cy="2133600"/>
            </a:xfrm>
            <a:prstGeom prst="rect">
              <a:avLst/>
            </a:prstGeom>
          </p:spPr>
        </p:pic>
        <p:pic>
          <p:nvPicPr>
            <p:cNvPr id="21" name="object 21"/>
            <p:cNvPicPr/>
            <p:nvPr/>
          </p:nvPicPr>
          <p:blipFill>
            <a:blip r:embed="rId10" cstate="print"/>
            <a:stretch>
              <a:fillRect/>
            </a:stretch>
          </p:blipFill>
          <p:spPr>
            <a:xfrm>
              <a:off x="3238497" y="2654300"/>
              <a:ext cx="2233084" cy="1672167"/>
            </a:xfrm>
            <a:prstGeom prst="rect">
              <a:avLst/>
            </a:prstGeom>
          </p:spPr>
        </p:pic>
      </p:grpSp>
      <p:sp>
        <p:nvSpPr>
          <p:cNvPr id="22" name="object 22"/>
          <p:cNvSpPr txBox="1"/>
          <p:nvPr/>
        </p:nvSpPr>
        <p:spPr>
          <a:xfrm>
            <a:off x="6533418" y="2301533"/>
            <a:ext cx="1304290" cy="299720"/>
          </a:xfrm>
          <a:prstGeom prst="rect">
            <a:avLst/>
          </a:prstGeom>
        </p:spPr>
        <p:txBody>
          <a:bodyPr vert="horz" wrap="square" lIns="0" tIns="12700" rIns="0" bIns="0" rtlCol="0">
            <a:spAutoFit/>
          </a:bodyPr>
          <a:lstStyle/>
          <a:p>
            <a:pPr marL="12700">
              <a:spcBef>
                <a:spcPts val="100"/>
              </a:spcBef>
            </a:pPr>
            <a:r>
              <a:rPr spc="-10" dirty="0">
                <a:solidFill>
                  <a:schemeClr val="tx1">
                    <a:lumMod val="75000"/>
                    <a:lumOff val="25000"/>
                  </a:schemeClr>
                </a:solidFill>
                <a:cs typeface="Arial"/>
              </a:rPr>
              <a:t>Visualization</a:t>
            </a:r>
            <a:endParaRPr>
              <a:solidFill>
                <a:schemeClr val="tx1">
                  <a:lumMod val="75000"/>
                  <a:lumOff val="25000"/>
                </a:schemeClr>
              </a:solidFill>
              <a:cs typeface="Arial"/>
            </a:endParaRPr>
          </a:p>
        </p:txBody>
      </p:sp>
      <p:sp>
        <p:nvSpPr>
          <p:cNvPr id="23" name="object 23"/>
          <p:cNvSpPr txBox="1"/>
          <p:nvPr/>
        </p:nvSpPr>
        <p:spPr>
          <a:xfrm>
            <a:off x="10137211" y="5834165"/>
            <a:ext cx="1572895" cy="197490"/>
          </a:xfrm>
          <a:prstGeom prst="rect">
            <a:avLst/>
          </a:prstGeom>
        </p:spPr>
        <p:txBody>
          <a:bodyPr vert="horz" wrap="square" lIns="0" tIns="12700" rIns="0" bIns="0" rtlCol="0">
            <a:spAutoFit/>
          </a:bodyPr>
          <a:lstStyle/>
          <a:p>
            <a:pPr marL="12700">
              <a:spcBef>
                <a:spcPts val="100"/>
              </a:spcBef>
            </a:pPr>
            <a:r>
              <a:rPr sz="1200" dirty="0">
                <a:solidFill>
                  <a:schemeClr val="tx1">
                    <a:lumMod val="75000"/>
                    <a:lumOff val="25000"/>
                  </a:schemeClr>
                </a:solidFill>
                <a:cs typeface="Arial"/>
              </a:rPr>
              <a:t>Image</a:t>
            </a:r>
            <a:r>
              <a:rPr sz="1200" spc="-5" dirty="0">
                <a:solidFill>
                  <a:schemeClr val="tx1">
                    <a:lumMod val="75000"/>
                    <a:lumOff val="25000"/>
                  </a:schemeClr>
                </a:solidFill>
                <a:cs typeface="Arial"/>
              </a:rPr>
              <a:t> </a:t>
            </a:r>
            <a:r>
              <a:rPr sz="1200" spc="-10" dirty="0">
                <a:solidFill>
                  <a:schemeClr val="tx1">
                    <a:lumMod val="75000"/>
                    <a:lumOff val="25000"/>
                  </a:schemeClr>
                </a:solidFill>
                <a:cs typeface="Arial"/>
              </a:rPr>
              <a:t>credit:</a:t>
            </a:r>
            <a:r>
              <a:rPr sz="1200" spc="-60" dirty="0">
                <a:solidFill>
                  <a:schemeClr val="tx1">
                    <a:lumMod val="75000"/>
                    <a:lumOff val="25000"/>
                  </a:schemeClr>
                </a:solidFill>
                <a:cs typeface="Arial"/>
              </a:rPr>
              <a:t> </a:t>
            </a:r>
            <a:r>
              <a:rPr sz="1200" dirty="0">
                <a:solidFill>
                  <a:schemeClr val="tx1">
                    <a:lumMod val="75000"/>
                    <a:lumOff val="25000"/>
                  </a:schemeClr>
                </a:solidFill>
                <a:cs typeface="Arial"/>
              </a:rPr>
              <a:t>Ali</a:t>
            </a:r>
            <a:r>
              <a:rPr sz="1200" spc="-70" dirty="0">
                <a:solidFill>
                  <a:schemeClr val="tx1">
                    <a:lumMod val="75000"/>
                    <a:lumOff val="25000"/>
                  </a:schemeClr>
                </a:solidFill>
                <a:cs typeface="Arial"/>
              </a:rPr>
              <a:t> </a:t>
            </a:r>
            <a:r>
              <a:rPr sz="1200" spc="-10" dirty="0">
                <a:solidFill>
                  <a:schemeClr val="tx1">
                    <a:lumMod val="75000"/>
                    <a:lumOff val="25000"/>
                  </a:schemeClr>
                </a:solidFill>
                <a:cs typeface="Arial"/>
              </a:rPr>
              <a:t>Ansari</a:t>
            </a:r>
            <a:endParaRPr sz="1200">
              <a:solidFill>
                <a:schemeClr val="tx1">
                  <a:lumMod val="75000"/>
                  <a:lumOff val="25000"/>
                </a:schemeClr>
              </a:solidFil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22" y="2667705"/>
            <a:ext cx="2947482" cy="1508618"/>
          </a:xfrm>
          <a:prstGeom prst="rect">
            <a:avLst/>
          </a:prstGeom>
        </p:spPr>
        <p:txBody>
          <a:bodyPr vert="horz" lIns="91440" tIns="45720" rIns="91440" bIns="45720" rtlCol="0" anchor="ctr">
            <a:normAutofit fontScale="90000"/>
          </a:bodyPr>
          <a:lstStyle/>
          <a:p>
            <a:r>
              <a:rPr dirty="0"/>
              <a:t>VA: Human + Machine Collaboration</a:t>
            </a:r>
          </a:p>
        </p:txBody>
      </p:sp>
      <p:sp>
        <p:nvSpPr>
          <p:cNvPr id="3" name="object 3"/>
          <p:cNvSpPr txBox="1"/>
          <p:nvPr/>
        </p:nvSpPr>
        <p:spPr>
          <a:xfrm>
            <a:off x="3588937" y="1462498"/>
            <a:ext cx="7937500" cy="3679190"/>
          </a:xfrm>
          <a:prstGeom prst="rect">
            <a:avLst/>
          </a:prstGeom>
        </p:spPr>
        <p:txBody>
          <a:bodyPr vert="horz" wrap="square" lIns="0" tIns="63500" rIns="0" bIns="0" rtlCol="0">
            <a:spAutoFit/>
          </a:bodyPr>
          <a:lstStyle/>
          <a:p>
            <a:pPr marL="193675" marR="546100" indent="-181610" algn="just">
              <a:lnSpc>
                <a:spcPts val="3000"/>
              </a:lnSpc>
              <a:spcBef>
                <a:spcPts val="500"/>
              </a:spcBef>
              <a:buClr>
                <a:srgbClr val="93A299"/>
              </a:buClr>
              <a:buSzPct val="85714"/>
              <a:buChar char="•"/>
              <a:tabLst>
                <a:tab pos="194945" algn="l"/>
              </a:tabLst>
            </a:pPr>
            <a:r>
              <a:rPr sz="2400" dirty="0">
                <a:solidFill>
                  <a:schemeClr val="tx1">
                    <a:lumMod val="75000"/>
                    <a:lumOff val="25000"/>
                  </a:schemeClr>
                </a:solidFill>
                <a:cs typeface="Arial"/>
              </a:rPr>
              <a:t>Make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use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both</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45" dirty="0">
                <a:solidFill>
                  <a:schemeClr val="tx1">
                    <a:lumMod val="75000"/>
                    <a:lumOff val="25000"/>
                  </a:schemeClr>
                </a:solidFill>
                <a:cs typeface="Arial"/>
              </a:rPr>
              <a:t> </a:t>
            </a:r>
            <a:r>
              <a:rPr sz="2400" spc="-10" dirty="0">
                <a:solidFill>
                  <a:schemeClr val="tx1">
                    <a:lumMod val="75000"/>
                    <a:lumOff val="25000"/>
                  </a:schemeClr>
                </a:solidFill>
                <a:cs typeface="Arial"/>
              </a:rPr>
              <a:t>machine 	</a:t>
            </a:r>
            <a:r>
              <a:rPr sz="2400" dirty="0">
                <a:solidFill>
                  <a:schemeClr val="tx1">
                    <a:lumMod val="75000"/>
                    <a:lumOff val="25000"/>
                  </a:schemeClr>
                </a:solidFill>
                <a:cs typeface="Arial"/>
              </a:rPr>
              <a:t>strengths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using</a:t>
            </a:r>
            <a:r>
              <a:rPr sz="2400" spc="-75" dirty="0">
                <a:solidFill>
                  <a:schemeClr val="tx1">
                    <a:lumMod val="75000"/>
                    <a:lumOff val="25000"/>
                  </a:schemeClr>
                </a:solidFill>
                <a:cs typeface="Arial"/>
              </a:rPr>
              <a:t> </a:t>
            </a:r>
            <a:r>
              <a:rPr sz="2400" b="1" dirty="0">
                <a:solidFill>
                  <a:schemeClr val="tx1">
                    <a:lumMod val="75000"/>
                    <a:lumOff val="25000"/>
                  </a:schemeClr>
                </a:solidFill>
                <a:cs typeface="Arial"/>
              </a:rPr>
              <a:t>interactive</a:t>
            </a:r>
            <a:r>
              <a:rPr sz="2400" b="1" spc="-75" dirty="0">
                <a:solidFill>
                  <a:schemeClr val="tx1">
                    <a:lumMod val="75000"/>
                    <a:lumOff val="25000"/>
                  </a:schemeClr>
                </a:solidFill>
                <a:cs typeface="Arial"/>
              </a:rPr>
              <a:t> </a:t>
            </a:r>
            <a:r>
              <a:rPr sz="2400" b="1" dirty="0">
                <a:solidFill>
                  <a:schemeClr val="tx1">
                    <a:lumMod val="75000"/>
                    <a:lumOff val="25000"/>
                  </a:schemeClr>
                </a:solidFill>
                <a:cs typeface="Arial"/>
              </a:rPr>
              <a:t>visual</a:t>
            </a:r>
            <a:r>
              <a:rPr sz="2400" b="1" spc="-85" dirty="0">
                <a:solidFill>
                  <a:schemeClr val="tx1">
                    <a:lumMod val="75000"/>
                    <a:lumOff val="25000"/>
                  </a:schemeClr>
                </a:solidFill>
                <a:cs typeface="Arial"/>
              </a:rPr>
              <a:t> </a:t>
            </a:r>
            <a:r>
              <a:rPr sz="2400" b="1" spc="-10" dirty="0">
                <a:solidFill>
                  <a:schemeClr val="tx1">
                    <a:lumMod val="75000"/>
                    <a:lumOff val="25000"/>
                  </a:schemeClr>
                </a:solidFill>
                <a:cs typeface="Arial"/>
              </a:rPr>
              <a:t>interfaces 	</a:t>
            </a:r>
            <a:r>
              <a:rPr sz="2400" dirty="0">
                <a:solidFill>
                  <a:schemeClr val="tx1">
                    <a:lumMod val="75000"/>
                    <a:lumOff val="25000"/>
                  </a:schemeClr>
                </a:solidFill>
                <a:cs typeface="Arial"/>
              </a:rPr>
              <a:t>to</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facilitate</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50" dirty="0">
                <a:solidFill>
                  <a:schemeClr val="tx1">
                    <a:lumMod val="75000"/>
                    <a:lumOff val="25000"/>
                  </a:schemeClr>
                </a:solidFill>
                <a:cs typeface="Arial"/>
              </a:rPr>
              <a:t> </a:t>
            </a:r>
            <a:r>
              <a:rPr sz="2400" spc="-10" dirty="0">
                <a:solidFill>
                  <a:schemeClr val="tx1">
                    <a:lumMod val="75000"/>
                    <a:lumOff val="25000"/>
                  </a:schemeClr>
                </a:solidFill>
                <a:cs typeface="Arial"/>
              </a:rPr>
              <a:t>“conversation”</a:t>
            </a:r>
            <a:endParaRPr sz="2400" dirty="0">
              <a:solidFill>
                <a:schemeClr val="tx1">
                  <a:lumMod val="75000"/>
                  <a:lumOff val="25000"/>
                </a:schemeClr>
              </a:solidFill>
              <a:cs typeface="Arial"/>
            </a:endParaRPr>
          </a:p>
          <a:p>
            <a:pPr>
              <a:spcBef>
                <a:spcPts val="1275"/>
              </a:spcBef>
              <a:buClr>
                <a:srgbClr val="93A299"/>
              </a:buClr>
              <a:buFont typeface="Arial"/>
              <a:buChar char="•"/>
            </a:pPr>
            <a:endParaRPr sz="2400" dirty="0">
              <a:solidFill>
                <a:schemeClr val="tx1">
                  <a:lumMod val="75000"/>
                  <a:lumOff val="25000"/>
                </a:schemeClr>
              </a:solidFill>
              <a:cs typeface="Arial"/>
            </a:endParaRPr>
          </a:p>
          <a:p>
            <a:pPr marL="194310" indent="-181610">
              <a:buClr>
                <a:srgbClr val="93A299"/>
              </a:buClr>
              <a:buSzPct val="85714"/>
              <a:buChar char="•"/>
              <a:tabLst>
                <a:tab pos="194310" algn="l"/>
              </a:tabLst>
            </a:pPr>
            <a:r>
              <a:rPr sz="2400" dirty="0">
                <a:solidFill>
                  <a:schemeClr val="tx1">
                    <a:lumMod val="75000"/>
                    <a:lumOff val="25000"/>
                  </a:schemeClr>
                </a:solidFill>
                <a:cs typeface="Arial"/>
              </a:rPr>
              <a:t>Key</a:t>
            </a:r>
            <a:r>
              <a:rPr sz="2400" spc="-25" dirty="0">
                <a:solidFill>
                  <a:schemeClr val="tx1">
                    <a:lumMod val="75000"/>
                    <a:lumOff val="25000"/>
                  </a:schemeClr>
                </a:solidFill>
                <a:cs typeface="Arial"/>
              </a:rPr>
              <a:t> </a:t>
            </a:r>
            <a:r>
              <a:rPr sz="2400" spc="-10" dirty="0">
                <a:solidFill>
                  <a:schemeClr val="tx1">
                    <a:lumMod val="75000"/>
                    <a:lumOff val="25000"/>
                  </a:schemeClr>
                </a:solidFill>
                <a:cs typeface="Arial"/>
              </a:rPr>
              <a:t>considerations:</a:t>
            </a:r>
            <a:endParaRPr sz="2400" dirty="0">
              <a:solidFill>
                <a:schemeClr val="tx1">
                  <a:lumMod val="75000"/>
                  <a:lumOff val="25000"/>
                </a:schemeClr>
              </a:solidFill>
              <a:cs typeface="Arial"/>
            </a:endParaRPr>
          </a:p>
          <a:p>
            <a:pPr marL="812800" marR="889000" lvl="1" indent="-342900">
              <a:lnSpc>
                <a:spcPts val="2620"/>
              </a:lnSpc>
              <a:spcBef>
                <a:spcPts val="535"/>
              </a:spcBef>
              <a:buClr>
                <a:srgbClr val="93A299"/>
              </a:buClr>
              <a:buSzPct val="83333"/>
              <a:buFont typeface="Lucida Sans Unicode"/>
              <a:buChar char="-"/>
              <a:tabLst>
                <a:tab pos="812800" algn="l"/>
              </a:tabLst>
            </a:pPr>
            <a:r>
              <a:rPr sz="2400" spc="-10" dirty="0">
                <a:solidFill>
                  <a:schemeClr val="tx1">
                    <a:lumMod val="75000"/>
                    <a:lumOff val="25000"/>
                  </a:schemeClr>
                </a:solidFill>
                <a:cs typeface="Arial"/>
              </a:rPr>
              <a:t>Traditional</a:t>
            </a:r>
            <a:r>
              <a:rPr sz="2400" spc="-70" dirty="0">
                <a:solidFill>
                  <a:schemeClr val="tx1">
                    <a:lumMod val="75000"/>
                    <a:lumOff val="25000"/>
                  </a:schemeClr>
                </a:solidFill>
                <a:cs typeface="Arial"/>
              </a:rPr>
              <a:t> </a:t>
            </a:r>
            <a:r>
              <a:rPr sz="2400" b="1" dirty="0">
                <a:solidFill>
                  <a:schemeClr val="tx1">
                    <a:lumMod val="75000"/>
                    <a:lumOff val="25000"/>
                  </a:schemeClr>
                </a:solidFill>
                <a:cs typeface="Arial"/>
              </a:rPr>
              <a:t>analytics</a:t>
            </a:r>
            <a:r>
              <a:rPr sz="2400" b="1" spc="-70" dirty="0">
                <a:solidFill>
                  <a:schemeClr val="tx1">
                    <a:lumMod val="75000"/>
                    <a:lumOff val="25000"/>
                  </a:schemeClr>
                </a:solidFill>
                <a:cs typeface="Arial"/>
              </a:rPr>
              <a:t> </a:t>
            </a:r>
            <a:r>
              <a:rPr sz="2400" dirty="0">
                <a:solidFill>
                  <a:schemeClr val="tx1">
                    <a:lumMod val="75000"/>
                    <a:lumOff val="25000"/>
                  </a:schemeClr>
                </a:solidFill>
                <a:cs typeface="Arial"/>
              </a:rPr>
              <a:t>(stats,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machine</a:t>
            </a:r>
            <a:r>
              <a:rPr sz="2400" spc="-70" dirty="0">
                <a:solidFill>
                  <a:schemeClr val="tx1">
                    <a:lumMod val="75000"/>
                    <a:lumOff val="25000"/>
                  </a:schemeClr>
                </a:solidFill>
                <a:cs typeface="Arial"/>
              </a:rPr>
              <a:t> </a:t>
            </a:r>
            <a:r>
              <a:rPr sz="2400" spc="-10" dirty="0">
                <a:solidFill>
                  <a:schemeClr val="tx1">
                    <a:lumMod val="75000"/>
                    <a:lumOff val="25000"/>
                  </a:schemeClr>
                </a:solidFill>
                <a:cs typeface="Arial"/>
              </a:rPr>
              <a:t>learning) </a:t>
            </a:r>
            <a:r>
              <a:rPr sz="2400" dirty="0">
                <a:solidFill>
                  <a:schemeClr val="tx1">
                    <a:lumMod val="75000"/>
                    <a:lumOff val="25000"/>
                  </a:schemeClr>
                </a:solidFill>
                <a:cs typeface="Arial"/>
              </a:rPr>
              <a:t>can</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help</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make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massive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tractable</a:t>
            </a:r>
            <a:endParaRPr sz="2400" dirty="0">
              <a:solidFill>
                <a:schemeClr val="tx1">
                  <a:lumMod val="75000"/>
                  <a:lumOff val="25000"/>
                </a:schemeClr>
              </a:solidFill>
              <a:cs typeface="Arial"/>
            </a:endParaRPr>
          </a:p>
          <a:p>
            <a:pPr marL="812165" lvl="1" indent="-342265">
              <a:lnSpc>
                <a:spcPts val="2735"/>
              </a:lnSpc>
              <a:spcBef>
                <a:spcPts val="265"/>
              </a:spcBef>
              <a:buClr>
                <a:srgbClr val="93A299"/>
              </a:buClr>
              <a:buSzPct val="83333"/>
              <a:buFont typeface="Lucida Sans Unicode"/>
              <a:buChar char="-"/>
              <a:tabLst>
                <a:tab pos="812165" algn="l"/>
              </a:tabLst>
            </a:pPr>
            <a:r>
              <a:rPr sz="2400" dirty="0">
                <a:solidFill>
                  <a:schemeClr val="tx1">
                    <a:lumMod val="75000"/>
                    <a:lumOff val="25000"/>
                  </a:schemeClr>
                </a:solidFill>
                <a:cs typeface="Arial"/>
              </a:rPr>
              <a:t>Use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we</a:t>
            </a:r>
            <a:r>
              <a:rPr sz="2400" spc="-50" dirty="0">
                <a:solidFill>
                  <a:schemeClr val="tx1">
                    <a:lumMod val="75000"/>
                    <a:lumOff val="25000"/>
                  </a:schemeClr>
                </a:solidFill>
                <a:cs typeface="Arial"/>
              </a:rPr>
              <a:t> </a:t>
            </a:r>
            <a:r>
              <a:rPr sz="2400" dirty="0">
                <a:solidFill>
                  <a:schemeClr val="tx1">
                    <a:lumMod val="75000"/>
                    <a:lumOff val="25000"/>
                  </a:schemeClr>
                </a:solidFill>
                <a:cs typeface="Arial"/>
              </a:rPr>
              <a:t>know</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50" dirty="0">
                <a:solidFill>
                  <a:schemeClr val="tx1">
                    <a:lumMod val="75000"/>
                    <a:lumOff val="25000"/>
                  </a:schemeClr>
                </a:solidFill>
                <a:cs typeface="Arial"/>
              </a:rPr>
              <a:t> </a:t>
            </a:r>
            <a:r>
              <a:rPr sz="2400" b="1" dirty="0">
                <a:solidFill>
                  <a:schemeClr val="tx1">
                    <a:lumMod val="75000"/>
                    <a:lumOff val="25000"/>
                  </a:schemeClr>
                </a:solidFill>
                <a:cs typeface="Arial"/>
              </a:rPr>
              <a:t>cognition</a:t>
            </a:r>
            <a:r>
              <a:rPr sz="2400" b="1" spc="-50" dirty="0">
                <a:solidFill>
                  <a:schemeClr val="tx1">
                    <a:lumMod val="75000"/>
                    <a:lumOff val="25000"/>
                  </a:schemeClr>
                </a:solidFill>
                <a:cs typeface="Arial"/>
              </a:rPr>
              <a:t> </a:t>
            </a:r>
            <a:r>
              <a:rPr sz="2400" b="1" dirty="0">
                <a:solidFill>
                  <a:schemeClr val="tx1">
                    <a:lumMod val="75000"/>
                    <a:lumOff val="25000"/>
                  </a:schemeClr>
                </a:solidFill>
                <a:cs typeface="Arial"/>
              </a:rPr>
              <a:t>and</a:t>
            </a:r>
            <a:r>
              <a:rPr sz="2400" b="1" spc="-50" dirty="0">
                <a:solidFill>
                  <a:schemeClr val="tx1">
                    <a:lumMod val="75000"/>
                    <a:lumOff val="25000"/>
                  </a:schemeClr>
                </a:solidFill>
                <a:cs typeface="Arial"/>
              </a:rPr>
              <a:t> </a:t>
            </a:r>
            <a:r>
              <a:rPr sz="2400" b="1" spc="-10" dirty="0">
                <a:solidFill>
                  <a:schemeClr val="tx1">
                    <a:lumMod val="75000"/>
                    <a:lumOff val="25000"/>
                  </a:schemeClr>
                </a:solidFill>
                <a:cs typeface="Arial"/>
              </a:rPr>
              <a:t>perception</a:t>
            </a:r>
            <a:endParaRPr sz="2400" dirty="0">
              <a:solidFill>
                <a:schemeClr val="tx1">
                  <a:lumMod val="75000"/>
                  <a:lumOff val="25000"/>
                </a:schemeClr>
              </a:solidFill>
              <a:cs typeface="Arial"/>
            </a:endParaRPr>
          </a:p>
          <a:p>
            <a:pPr marL="812800">
              <a:lnSpc>
                <a:spcPts val="2735"/>
              </a:lnSpc>
            </a:pPr>
            <a:r>
              <a:rPr sz="2400" dirty="0">
                <a:solidFill>
                  <a:schemeClr val="tx1">
                    <a:lumMod val="75000"/>
                    <a:lumOff val="25000"/>
                  </a:schemeClr>
                </a:solidFill>
                <a:cs typeface="Arial"/>
              </a:rPr>
              <a:t>to</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help</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humans</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put</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data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40" dirty="0">
                <a:solidFill>
                  <a:schemeClr val="tx1">
                    <a:lumMod val="75000"/>
                    <a:lumOff val="25000"/>
                  </a:schemeClr>
                </a:solidFill>
                <a:cs typeface="Arial"/>
              </a:rPr>
              <a:t> </a:t>
            </a:r>
            <a:r>
              <a:rPr sz="2400" spc="-10" dirty="0">
                <a:solidFill>
                  <a:schemeClr val="tx1">
                    <a:lumMod val="75000"/>
                    <a:lumOff val="25000"/>
                  </a:schemeClr>
                </a:solidFill>
                <a:cs typeface="Arial"/>
              </a:rPr>
              <a:t>context</a:t>
            </a:r>
            <a:endParaRPr sz="2400" dirty="0">
              <a:solidFill>
                <a:schemeClr val="tx1">
                  <a:lumMod val="75000"/>
                  <a:lumOff val="25000"/>
                </a:schemeClr>
              </a:solidFil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sz="2800" b="1" spc="-25" dirty="0">
                <a:solidFill>
                  <a:schemeClr val="tx1">
                    <a:lumMod val="75000"/>
                    <a:lumOff val="25000"/>
                  </a:schemeClr>
                </a:solidFill>
                <a:cs typeface="Arial"/>
              </a:rPr>
              <a:t>1:</a:t>
            </a:r>
            <a:endParaRPr sz="2800" dirty="0">
              <a:solidFill>
                <a:schemeClr val="tx1">
                  <a:lumMod val="75000"/>
                  <a:lumOff val="25000"/>
                </a:schemeClr>
              </a:solidFill>
              <a:cs typeface="Arial"/>
            </a:endParaRPr>
          </a:p>
          <a:p>
            <a:pPr algn="ctr">
              <a:spcBef>
                <a:spcPts val="45"/>
              </a:spcBef>
            </a:pPr>
            <a:r>
              <a:rPr sz="2800" dirty="0">
                <a:solidFill>
                  <a:schemeClr val="tx1">
                    <a:lumMod val="75000"/>
                    <a:lumOff val="25000"/>
                  </a:schemeClr>
                </a:solidFill>
                <a:cs typeface="Arial"/>
              </a:rPr>
              <a:t>do</a:t>
            </a:r>
            <a:r>
              <a:rPr sz="2800" spc="-40" dirty="0">
                <a:solidFill>
                  <a:schemeClr val="tx1">
                    <a:lumMod val="75000"/>
                    <a:lumOff val="25000"/>
                  </a:schemeClr>
                </a:solidFill>
                <a:cs typeface="Arial"/>
              </a:rPr>
              <a:t> </a:t>
            </a:r>
            <a:r>
              <a:rPr sz="2800" dirty="0">
                <a:solidFill>
                  <a:schemeClr val="tx1">
                    <a:lumMod val="75000"/>
                    <a:lumOff val="25000"/>
                  </a:schemeClr>
                </a:solidFill>
                <a:cs typeface="Arial"/>
              </a:rPr>
              <a:t>things</a:t>
            </a:r>
            <a:r>
              <a:rPr sz="2800" spc="-45" dirty="0">
                <a:solidFill>
                  <a:schemeClr val="tx1">
                    <a:lumMod val="75000"/>
                    <a:lumOff val="25000"/>
                  </a:schemeClr>
                </a:solidFill>
                <a:cs typeface="Arial"/>
              </a:rPr>
              <a:t> </a:t>
            </a:r>
            <a:r>
              <a:rPr sz="2800" dirty="0">
                <a:solidFill>
                  <a:schemeClr val="tx1">
                    <a:lumMod val="75000"/>
                    <a:lumOff val="25000"/>
                  </a:schemeClr>
                </a:solidFill>
                <a:cs typeface="Arial"/>
              </a:rPr>
              <a:t>more</a:t>
            </a:r>
            <a:r>
              <a:rPr sz="2800" spc="-40" dirty="0">
                <a:solidFill>
                  <a:schemeClr val="tx1">
                    <a:lumMod val="75000"/>
                    <a:lumOff val="25000"/>
                  </a:schemeClr>
                </a:solidFill>
                <a:cs typeface="Arial"/>
              </a:rPr>
              <a:t> </a:t>
            </a:r>
            <a:r>
              <a:rPr sz="2800" spc="-10" dirty="0">
                <a:solidFill>
                  <a:schemeClr val="tx1">
                    <a:lumMod val="75000"/>
                    <a:lumOff val="25000"/>
                  </a:schemeClr>
                </a:solidFill>
                <a:cs typeface="Arial"/>
              </a:rPr>
              <a:t>efficiently</a:t>
            </a:r>
            <a:endParaRPr sz="2800" dirty="0">
              <a:solidFill>
                <a:schemeClr val="tx1">
                  <a:lumMod val="75000"/>
                  <a:lumOff val="25000"/>
                </a:schemeClr>
              </a:solidFil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sp>
        <p:nvSpPr>
          <p:cNvPr id="5" name="Rectangle 4">
            <a:extLst>
              <a:ext uri="{FF2B5EF4-FFF2-40B4-BE49-F238E27FC236}">
                <a16:creationId xmlns:a16="http://schemas.microsoft.com/office/drawing/2014/main" id="{839B8CFF-C277-394D-0052-32F3F1879DF9}"/>
              </a:ext>
            </a:extLst>
          </p:cNvPr>
          <p:cNvSpPr/>
          <p:nvPr/>
        </p:nvSpPr>
        <p:spPr>
          <a:xfrm>
            <a:off x="3629309" y="928635"/>
            <a:ext cx="2798562" cy="1754326"/>
          </a:xfrm>
          <a:custGeom>
            <a:avLst/>
            <a:gdLst>
              <a:gd name="connsiteX0" fmla="*/ 0 w 2798562"/>
              <a:gd name="connsiteY0" fmla="*/ 0 h 1754326"/>
              <a:gd name="connsiteX1" fmla="*/ 643669 w 2798562"/>
              <a:gd name="connsiteY1" fmla="*/ 0 h 1754326"/>
              <a:gd name="connsiteX2" fmla="*/ 1287339 w 2798562"/>
              <a:gd name="connsiteY2" fmla="*/ 0 h 1754326"/>
              <a:gd name="connsiteX3" fmla="*/ 1986979 w 2798562"/>
              <a:gd name="connsiteY3" fmla="*/ 0 h 1754326"/>
              <a:gd name="connsiteX4" fmla="*/ 2798562 w 2798562"/>
              <a:gd name="connsiteY4" fmla="*/ 0 h 1754326"/>
              <a:gd name="connsiteX5" fmla="*/ 2798562 w 2798562"/>
              <a:gd name="connsiteY5" fmla="*/ 619862 h 1754326"/>
              <a:gd name="connsiteX6" fmla="*/ 2798562 w 2798562"/>
              <a:gd name="connsiteY6" fmla="*/ 1187094 h 1754326"/>
              <a:gd name="connsiteX7" fmla="*/ 2798562 w 2798562"/>
              <a:gd name="connsiteY7" fmla="*/ 1754326 h 1754326"/>
              <a:gd name="connsiteX8" fmla="*/ 2182878 w 2798562"/>
              <a:gd name="connsiteY8" fmla="*/ 1754326 h 1754326"/>
              <a:gd name="connsiteX9" fmla="*/ 1427267 w 2798562"/>
              <a:gd name="connsiteY9" fmla="*/ 1754326 h 1754326"/>
              <a:gd name="connsiteX10" fmla="*/ 727626 w 2798562"/>
              <a:gd name="connsiteY10" fmla="*/ 1754326 h 1754326"/>
              <a:gd name="connsiteX11" fmla="*/ 0 w 2798562"/>
              <a:gd name="connsiteY11" fmla="*/ 1754326 h 1754326"/>
              <a:gd name="connsiteX12" fmla="*/ 0 w 2798562"/>
              <a:gd name="connsiteY12" fmla="*/ 1204637 h 1754326"/>
              <a:gd name="connsiteX13" fmla="*/ 0 w 2798562"/>
              <a:gd name="connsiteY13" fmla="*/ 654948 h 1754326"/>
              <a:gd name="connsiteX14" fmla="*/ 0 w 2798562"/>
              <a:gd name="connsiteY14"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8562" h="1754326" extrusionOk="0">
                <a:moveTo>
                  <a:pt x="0" y="0"/>
                </a:moveTo>
                <a:cubicBezTo>
                  <a:pt x="218357" y="20292"/>
                  <a:pt x="348872" y="5134"/>
                  <a:pt x="643669" y="0"/>
                </a:cubicBezTo>
                <a:cubicBezTo>
                  <a:pt x="938466" y="-5134"/>
                  <a:pt x="981349" y="-6467"/>
                  <a:pt x="1287339" y="0"/>
                </a:cubicBezTo>
                <a:cubicBezTo>
                  <a:pt x="1593329" y="6467"/>
                  <a:pt x="1761570" y="6551"/>
                  <a:pt x="1986979" y="0"/>
                </a:cubicBezTo>
                <a:cubicBezTo>
                  <a:pt x="2212388" y="-6551"/>
                  <a:pt x="2522846" y="4359"/>
                  <a:pt x="2798562" y="0"/>
                </a:cubicBezTo>
                <a:cubicBezTo>
                  <a:pt x="2779593" y="252306"/>
                  <a:pt x="2772522" y="450963"/>
                  <a:pt x="2798562" y="619862"/>
                </a:cubicBezTo>
                <a:cubicBezTo>
                  <a:pt x="2824602" y="788761"/>
                  <a:pt x="2795257" y="906779"/>
                  <a:pt x="2798562" y="1187094"/>
                </a:cubicBezTo>
                <a:cubicBezTo>
                  <a:pt x="2801867" y="1467409"/>
                  <a:pt x="2811166" y="1499400"/>
                  <a:pt x="2798562" y="1754326"/>
                </a:cubicBezTo>
                <a:cubicBezTo>
                  <a:pt x="2515883" y="1769816"/>
                  <a:pt x="2486182" y="1782907"/>
                  <a:pt x="2182878" y="1754326"/>
                </a:cubicBezTo>
                <a:cubicBezTo>
                  <a:pt x="1879574" y="1725745"/>
                  <a:pt x="1755658" y="1769305"/>
                  <a:pt x="1427267" y="1754326"/>
                </a:cubicBezTo>
                <a:cubicBezTo>
                  <a:pt x="1098876" y="1739347"/>
                  <a:pt x="1025230" y="1772616"/>
                  <a:pt x="727626" y="1754326"/>
                </a:cubicBezTo>
                <a:cubicBezTo>
                  <a:pt x="430022" y="1736036"/>
                  <a:pt x="178852" y="1785968"/>
                  <a:pt x="0" y="1754326"/>
                </a:cubicBezTo>
                <a:cubicBezTo>
                  <a:pt x="-21126" y="1479730"/>
                  <a:pt x="2626" y="1400248"/>
                  <a:pt x="0" y="1204637"/>
                </a:cubicBezTo>
                <a:cubicBezTo>
                  <a:pt x="-2626" y="1009026"/>
                  <a:pt x="-15388" y="886430"/>
                  <a:pt x="0" y="654948"/>
                </a:cubicBezTo>
                <a:cubicBezTo>
                  <a:pt x="15388" y="423466"/>
                  <a:pt x="22325" y="254464"/>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Subject Matter Experts</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2"/>
          <a:stretch>
            <a:fillRect/>
          </a:stretch>
        </p:blipFill>
        <p:spPr>
          <a:xfrm>
            <a:off x="11247108" y="6368781"/>
            <a:ext cx="850902" cy="352565"/>
          </a:xfrm>
          <a:prstGeom prst="rect">
            <a:avLst/>
          </a:prstGeom>
        </p:spPr>
      </p:pic>
      <p:sp>
        <p:nvSpPr>
          <p:cNvPr id="7" name="Rectangle 6">
            <a:extLst>
              <a:ext uri="{FF2B5EF4-FFF2-40B4-BE49-F238E27FC236}">
                <a16:creationId xmlns:a16="http://schemas.microsoft.com/office/drawing/2014/main" id="{A4FF74B5-2E92-E117-E255-C41A71018DA7}"/>
              </a:ext>
            </a:extLst>
          </p:cNvPr>
          <p:cNvSpPr/>
          <p:nvPr/>
        </p:nvSpPr>
        <p:spPr>
          <a:xfrm>
            <a:off x="8537838" y="3027650"/>
            <a:ext cx="2053796" cy="1200329"/>
          </a:xfrm>
          <a:custGeom>
            <a:avLst/>
            <a:gdLst>
              <a:gd name="connsiteX0" fmla="*/ 0 w 2053796"/>
              <a:gd name="connsiteY0" fmla="*/ 0 h 1200329"/>
              <a:gd name="connsiteX1" fmla="*/ 643523 w 2053796"/>
              <a:gd name="connsiteY1" fmla="*/ 0 h 1200329"/>
              <a:gd name="connsiteX2" fmla="*/ 1287045 w 2053796"/>
              <a:gd name="connsiteY2" fmla="*/ 0 h 1200329"/>
              <a:gd name="connsiteX3" fmla="*/ 2053796 w 2053796"/>
              <a:gd name="connsiteY3" fmla="*/ 0 h 1200329"/>
              <a:gd name="connsiteX4" fmla="*/ 2053796 w 2053796"/>
              <a:gd name="connsiteY4" fmla="*/ 600165 h 1200329"/>
              <a:gd name="connsiteX5" fmla="*/ 2053796 w 2053796"/>
              <a:gd name="connsiteY5" fmla="*/ 1200329 h 1200329"/>
              <a:gd name="connsiteX6" fmla="*/ 1389735 w 2053796"/>
              <a:gd name="connsiteY6" fmla="*/ 1200329 h 1200329"/>
              <a:gd name="connsiteX7" fmla="*/ 746213 w 2053796"/>
              <a:gd name="connsiteY7" fmla="*/ 1200329 h 1200329"/>
              <a:gd name="connsiteX8" fmla="*/ 0 w 2053796"/>
              <a:gd name="connsiteY8" fmla="*/ 1200329 h 1200329"/>
              <a:gd name="connsiteX9" fmla="*/ 0 w 2053796"/>
              <a:gd name="connsiteY9" fmla="*/ 576158 h 1200329"/>
              <a:gd name="connsiteX10" fmla="*/ 0 w 2053796"/>
              <a:gd name="connsiteY1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796" h="1200329" extrusionOk="0">
                <a:moveTo>
                  <a:pt x="0" y="0"/>
                </a:moveTo>
                <a:cubicBezTo>
                  <a:pt x="317936" y="-23183"/>
                  <a:pt x="374240" y="25879"/>
                  <a:pt x="643523" y="0"/>
                </a:cubicBezTo>
                <a:cubicBezTo>
                  <a:pt x="912806" y="-25879"/>
                  <a:pt x="1031231" y="23561"/>
                  <a:pt x="1287045" y="0"/>
                </a:cubicBezTo>
                <a:cubicBezTo>
                  <a:pt x="1542859" y="-23561"/>
                  <a:pt x="1842229" y="-22250"/>
                  <a:pt x="2053796" y="0"/>
                </a:cubicBezTo>
                <a:cubicBezTo>
                  <a:pt x="2056031" y="208405"/>
                  <a:pt x="2082156" y="341370"/>
                  <a:pt x="2053796" y="600165"/>
                </a:cubicBezTo>
                <a:cubicBezTo>
                  <a:pt x="2025436" y="858961"/>
                  <a:pt x="2077313" y="921559"/>
                  <a:pt x="2053796" y="1200329"/>
                </a:cubicBezTo>
                <a:cubicBezTo>
                  <a:pt x="1817165" y="1182145"/>
                  <a:pt x="1708420" y="1196793"/>
                  <a:pt x="1389735" y="1200329"/>
                </a:cubicBezTo>
                <a:cubicBezTo>
                  <a:pt x="1071050" y="1203865"/>
                  <a:pt x="940897" y="1186506"/>
                  <a:pt x="746213" y="1200329"/>
                </a:cubicBezTo>
                <a:cubicBezTo>
                  <a:pt x="551529" y="1214152"/>
                  <a:pt x="164251" y="1178142"/>
                  <a:pt x="0" y="1200329"/>
                </a:cubicBezTo>
                <a:cubicBezTo>
                  <a:pt x="17184" y="979829"/>
                  <a:pt x="-454" y="796480"/>
                  <a:pt x="0" y="576158"/>
                </a:cubicBezTo>
                <a:cubicBezTo>
                  <a:pt x="454" y="355836"/>
                  <a:pt x="-16826" y="264496"/>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Advanced Analytics</a:t>
            </a:r>
          </a:p>
        </p:txBody>
      </p:sp>
      <p:pic>
        <p:nvPicPr>
          <p:cNvPr id="8" name="Graphic 7" descr="Supply And Demand outline">
            <a:extLst>
              <a:ext uri="{FF2B5EF4-FFF2-40B4-BE49-F238E27FC236}">
                <a16:creationId xmlns:a16="http://schemas.microsoft.com/office/drawing/2014/main" id="{DD2B0C2E-A331-83B7-C221-8B71341C6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1758" y="3254502"/>
            <a:ext cx="761541" cy="761541"/>
          </a:xfrm>
          <a:prstGeom prst="rect">
            <a:avLst/>
          </a:prstGeom>
        </p:spPr>
      </p:pic>
      <p:pic>
        <p:nvPicPr>
          <p:cNvPr id="9" name="Graphic 8" descr="Bar graph with upward trend outline">
            <a:extLst>
              <a:ext uri="{FF2B5EF4-FFF2-40B4-BE49-F238E27FC236}">
                <a16:creationId xmlns:a16="http://schemas.microsoft.com/office/drawing/2014/main" id="{778EAB89-7F13-43B6-1657-524D5A370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8300" y="4785068"/>
            <a:ext cx="761541" cy="761541"/>
          </a:xfrm>
          <a:prstGeom prst="rect">
            <a:avLst/>
          </a:prstGeom>
        </p:spPr>
      </p:pic>
      <p:pic>
        <p:nvPicPr>
          <p:cNvPr id="10" name="Graphic 9" descr="Downward trend graph outline">
            <a:extLst>
              <a:ext uri="{FF2B5EF4-FFF2-40B4-BE49-F238E27FC236}">
                <a16:creationId xmlns:a16="http://schemas.microsoft.com/office/drawing/2014/main" id="{ABF4874F-26F8-0DAE-40EE-885F067237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843" y="2524577"/>
            <a:ext cx="761541" cy="761541"/>
          </a:xfrm>
          <a:prstGeom prst="rect">
            <a:avLst/>
          </a:prstGeom>
        </p:spPr>
      </p:pic>
      <p:pic>
        <p:nvPicPr>
          <p:cNvPr id="11" name="Graphic 10" descr="Playbook outline">
            <a:extLst>
              <a:ext uri="{FF2B5EF4-FFF2-40B4-BE49-F238E27FC236}">
                <a16:creationId xmlns:a16="http://schemas.microsoft.com/office/drawing/2014/main" id="{161F86FD-D003-0DEB-4E88-654D7EE2A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4162" y="1946521"/>
            <a:ext cx="761541" cy="761541"/>
          </a:xfrm>
          <a:prstGeom prst="rect">
            <a:avLst/>
          </a:prstGeom>
        </p:spPr>
      </p:pic>
      <p:pic>
        <p:nvPicPr>
          <p:cNvPr id="12" name="Graphic 11" descr="Hockey Stick Curve Graph outline">
            <a:extLst>
              <a:ext uri="{FF2B5EF4-FFF2-40B4-BE49-F238E27FC236}">
                <a16:creationId xmlns:a16="http://schemas.microsoft.com/office/drawing/2014/main" id="{9A89A4F5-09FF-0BA1-7B8A-46D96B2ACB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4550" y="1805798"/>
            <a:ext cx="761541" cy="761541"/>
          </a:xfrm>
          <a:prstGeom prst="rect">
            <a:avLst/>
          </a:prstGeom>
        </p:spPr>
      </p:pic>
      <p:pic>
        <p:nvPicPr>
          <p:cNvPr id="13" name="Graphic 12" descr="Pandemic exponential curve bar graph outline">
            <a:extLst>
              <a:ext uri="{FF2B5EF4-FFF2-40B4-BE49-F238E27FC236}">
                <a16:creationId xmlns:a16="http://schemas.microsoft.com/office/drawing/2014/main" id="{A4D90E7C-5E25-4D1D-BA54-4DC198C5A4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6708" y="3904914"/>
            <a:ext cx="761541" cy="761541"/>
          </a:xfrm>
          <a:prstGeom prst="rect">
            <a:avLst/>
          </a:prstGeom>
        </p:spPr>
      </p:pic>
      <p:pic>
        <p:nvPicPr>
          <p:cNvPr id="14" name="Graphic 13" descr="Normal Distribution outline">
            <a:extLst>
              <a:ext uri="{FF2B5EF4-FFF2-40B4-BE49-F238E27FC236}">
                <a16:creationId xmlns:a16="http://schemas.microsoft.com/office/drawing/2014/main" id="{D4A9312A-13B6-8F81-37B8-D30C42EB2A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71301" y="4192752"/>
            <a:ext cx="761541" cy="761541"/>
          </a:xfrm>
          <a:prstGeom prst="rect">
            <a:avLst/>
          </a:prstGeom>
        </p:spPr>
      </p:pic>
      <p:pic>
        <p:nvPicPr>
          <p:cNvPr id="15" name="Graphic 14" descr="Radar Chart outline">
            <a:extLst>
              <a:ext uri="{FF2B5EF4-FFF2-40B4-BE49-F238E27FC236}">
                <a16:creationId xmlns:a16="http://schemas.microsoft.com/office/drawing/2014/main" id="{AADAAC43-B5CE-DA11-F8CA-DBAEB7E27D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90668" y="1308554"/>
            <a:ext cx="761541" cy="761541"/>
          </a:xfrm>
          <a:prstGeom prst="rect">
            <a:avLst/>
          </a:prstGeom>
        </p:spPr>
      </p:pic>
      <p:pic>
        <p:nvPicPr>
          <p:cNvPr id="16" name="Graphic 15" descr="Bar chart outline">
            <a:extLst>
              <a:ext uri="{FF2B5EF4-FFF2-40B4-BE49-F238E27FC236}">
                <a16:creationId xmlns:a16="http://schemas.microsoft.com/office/drawing/2014/main" id="{FA8A4561-765B-609F-D03F-54B376E21C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05584" y="4945049"/>
            <a:ext cx="761541" cy="761541"/>
          </a:xfrm>
          <a:prstGeom prst="rect">
            <a:avLst/>
          </a:prstGeom>
        </p:spPr>
      </p:pic>
      <p:pic>
        <p:nvPicPr>
          <p:cNvPr id="17" name="Graphic 16" descr="Gantt Chart outline">
            <a:extLst>
              <a:ext uri="{FF2B5EF4-FFF2-40B4-BE49-F238E27FC236}">
                <a16:creationId xmlns:a16="http://schemas.microsoft.com/office/drawing/2014/main" id="{1996AEAD-AED9-7491-932C-2BE1D01E04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48470" y="1219231"/>
            <a:ext cx="761541" cy="761541"/>
          </a:xfrm>
          <a:prstGeom prst="rect">
            <a:avLst/>
          </a:prstGeom>
        </p:spPr>
      </p:pic>
      <p:pic>
        <p:nvPicPr>
          <p:cNvPr id="18" name="Graphic 17" descr="Research outline">
            <a:extLst>
              <a:ext uri="{FF2B5EF4-FFF2-40B4-BE49-F238E27FC236}">
                <a16:creationId xmlns:a16="http://schemas.microsoft.com/office/drawing/2014/main" id="{8844AA75-8CF8-FDA3-194A-D06E958A58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43500" y="2368687"/>
            <a:ext cx="761541" cy="761541"/>
          </a:xfrm>
          <a:prstGeom prst="rect">
            <a:avLst/>
          </a:prstGeom>
        </p:spPr>
      </p:pic>
      <p:pic>
        <p:nvPicPr>
          <p:cNvPr id="19" name="Graphic 18" descr="Statistics outline">
            <a:extLst>
              <a:ext uri="{FF2B5EF4-FFF2-40B4-BE49-F238E27FC236}">
                <a16:creationId xmlns:a16="http://schemas.microsoft.com/office/drawing/2014/main" id="{C76CE175-B3E7-1DC8-E9D2-FFB0A221C6F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54066" y="5050138"/>
            <a:ext cx="761541" cy="761541"/>
          </a:xfrm>
          <a:prstGeom prst="rect">
            <a:avLst/>
          </a:prstGeom>
        </p:spPr>
      </p:pic>
      <p:pic>
        <p:nvPicPr>
          <p:cNvPr id="20" name="Graphic 19" descr="Scatterplot outline">
            <a:extLst>
              <a:ext uri="{FF2B5EF4-FFF2-40B4-BE49-F238E27FC236}">
                <a16:creationId xmlns:a16="http://schemas.microsoft.com/office/drawing/2014/main" id="{5BCB7ED3-0EF8-899D-B12F-63655DB939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86292" y="4203870"/>
            <a:ext cx="761541" cy="761541"/>
          </a:xfrm>
          <a:prstGeom prst="rect">
            <a:avLst/>
          </a:prstGeom>
        </p:spPr>
      </p:pic>
      <p:pic>
        <p:nvPicPr>
          <p:cNvPr id="21" name="Graphic 20" descr="Ethernet outline">
            <a:extLst>
              <a:ext uri="{FF2B5EF4-FFF2-40B4-BE49-F238E27FC236}">
                <a16:creationId xmlns:a16="http://schemas.microsoft.com/office/drawing/2014/main" id="{51AC9046-8D68-4929-3DAA-FF3BE0E18E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77670" y="5118270"/>
            <a:ext cx="761541" cy="761541"/>
          </a:xfrm>
          <a:prstGeom prst="rect">
            <a:avLst/>
          </a:prstGeom>
        </p:spPr>
      </p:pic>
      <p:pic>
        <p:nvPicPr>
          <p:cNvPr id="22" name="Graphic 21" descr="Server outline">
            <a:extLst>
              <a:ext uri="{FF2B5EF4-FFF2-40B4-BE49-F238E27FC236}">
                <a16:creationId xmlns:a16="http://schemas.microsoft.com/office/drawing/2014/main" id="{4083C3A9-B8D3-90DC-B073-AA31C4D0B4C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55856" y="4576696"/>
            <a:ext cx="761541" cy="761541"/>
          </a:xfrm>
          <a:prstGeom prst="rect">
            <a:avLst/>
          </a:prstGeom>
        </p:spPr>
      </p:pic>
      <p:pic>
        <p:nvPicPr>
          <p:cNvPr id="23" name="Graphic 22" descr="Cloud Computing outline">
            <a:extLst>
              <a:ext uri="{FF2B5EF4-FFF2-40B4-BE49-F238E27FC236}">
                <a16:creationId xmlns:a16="http://schemas.microsoft.com/office/drawing/2014/main" id="{2DA52ECA-550C-8567-49B7-AD65C2718EC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974017" y="2469472"/>
            <a:ext cx="761541" cy="761541"/>
          </a:xfrm>
          <a:prstGeom prst="rect">
            <a:avLst/>
          </a:prstGeom>
        </p:spPr>
      </p:pic>
      <p:pic>
        <p:nvPicPr>
          <p:cNvPr id="24" name="Graphic 23" descr="Web design outline">
            <a:extLst>
              <a:ext uri="{FF2B5EF4-FFF2-40B4-BE49-F238E27FC236}">
                <a16:creationId xmlns:a16="http://schemas.microsoft.com/office/drawing/2014/main" id="{7C830C65-E0CF-0811-26D1-E56607529B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643363" y="1072656"/>
            <a:ext cx="761541" cy="761541"/>
          </a:xfrm>
          <a:prstGeom prst="rect">
            <a:avLst/>
          </a:prstGeom>
        </p:spPr>
      </p:pic>
      <p:pic>
        <p:nvPicPr>
          <p:cNvPr id="25" name="Graphic 24" descr="Processor outline">
            <a:extLst>
              <a:ext uri="{FF2B5EF4-FFF2-40B4-BE49-F238E27FC236}">
                <a16:creationId xmlns:a16="http://schemas.microsoft.com/office/drawing/2014/main" id="{444FEEB4-0757-51C2-4642-E25B1B68BC7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83656" y="3600685"/>
            <a:ext cx="761541" cy="761541"/>
          </a:xfrm>
          <a:prstGeom prst="rect">
            <a:avLst/>
          </a:prstGeom>
        </p:spPr>
      </p:pic>
      <p:pic>
        <p:nvPicPr>
          <p:cNvPr id="26" name="Graphic 25" descr="Abacus outline">
            <a:extLst>
              <a:ext uri="{FF2B5EF4-FFF2-40B4-BE49-F238E27FC236}">
                <a16:creationId xmlns:a16="http://schemas.microsoft.com/office/drawing/2014/main" id="{86C0E75E-BEAE-CB7A-9A60-A020E6362FF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8185" y="1286134"/>
            <a:ext cx="761541" cy="761541"/>
          </a:xfrm>
          <a:prstGeom prst="rect">
            <a:avLst/>
          </a:prstGeom>
        </p:spPr>
      </p:pic>
      <p:pic>
        <p:nvPicPr>
          <p:cNvPr id="27" name="Graphic 26" descr="Doctor female with solid fill">
            <a:extLst>
              <a:ext uri="{FF2B5EF4-FFF2-40B4-BE49-F238E27FC236}">
                <a16:creationId xmlns:a16="http://schemas.microsoft.com/office/drawing/2014/main" id="{C0A4E6F6-B92B-6E6B-F229-64DD0D1B804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400465" y="2638681"/>
            <a:ext cx="1218466" cy="1218466"/>
          </a:xfrm>
          <a:prstGeom prst="rect">
            <a:avLst/>
          </a:prstGeom>
        </p:spPr>
      </p:pic>
      <p:pic>
        <p:nvPicPr>
          <p:cNvPr id="28" name="Graphic 27" descr="Farmer male with solid fill">
            <a:extLst>
              <a:ext uri="{FF2B5EF4-FFF2-40B4-BE49-F238E27FC236}">
                <a16:creationId xmlns:a16="http://schemas.microsoft.com/office/drawing/2014/main" id="{44647A3C-D8C6-D592-6581-A3E644518AB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687471" y="3143760"/>
            <a:ext cx="1218466" cy="1218466"/>
          </a:xfrm>
          <a:prstGeom prst="rect">
            <a:avLst/>
          </a:prstGeom>
        </p:spPr>
      </p:pic>
      <p:pic>
        <p:nvPicPr>
          <p:cNvPr id="29" name="Graphic 28" descr="Scientist female with solid fill">
            <a:extLst>
              <a:ext uri="{FF2B5EF4-FFF2-40B4-BE49-F238E27FC236}">
                <a16:creationId xmlns:a16="http://schemas.microsoft.com/office/drawing/2014/main" id="{836F2B94-03DD-8E1D-1184-E1900CF9D3F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951820" y="4317946"/>
            <a:ext cx="1218466" cy="1218466"/>
          </a:xfrm>
          <a:prstGeom prst="rect">
            <a:avLst/>
          </a:prstGeom>
        </p:spPr>
      </p:pic>
      <p:cxnSp>
        <p:nvCxnSpPr>
          <p:cNvPr id="30" name="Straight Connector 29">
            <a:extLst>
              <a:ext uri="{FF2B5EF4-FFF2-40B4-BE49-F238E27FC236}">
                <a16:creationId xmlns:a16="http://schemas.microsoft.com/office/drawing/2014/main" id="{6519FD10-8DB6-BF0D-0B83-019C8ADE8BF0}"/>
              </a:ext>
            </a:extLst>
          </p:cNvPr>
          <p:cNvCxnSpPr>
            <a:cxnSpLocks/>
          </p:cNvCxnSpPr>
          <p:nvPr/>
        </p:nvCxnSpPr>
        <p:spPr>
          <a:xfrm flipH="1">
            <a:off x="5861016" y="1098041"/>
            <a:ext cx="1567866" cy="49206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92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sp>
        <p:nvSpPr>
          <p:cNvPr id="5" name="Rectangle 4">
            <a:extLst>
              <a:ext uri="{FF2B5EF4-FFF2-40B4-BE49-F238E27FC236}">
                <a16:creationId xmlns:a16="http://schemas.microsoft.com/office/drawing/2014/main" id="{839B8CFF-C277-394D-0052-32F3F1879DF9}"/>
              </a:ext>
            </a:extLst>
          </p:cNvPr>
          <p:cNvSpPr/>
          <p:nvPr/>
        </p:nvSpPr>
        <p:spPr>
          <a:xfrm>
            <a:off x="3629309" y="928635"/>
            <a:ext cx="2798562" cy="1754326"/>
          </a:xfrm>
          <a:custGeom>
            <a:avLst/>
            <a:gdLst>
              <a:gd name="connsiteX0" fmla="*/ 0 w 2798562"/>
              <a:gd name="connsiteY0" fmla="*/ 0 h 1754326"/>
              <a:gd name="connsiteX1" fmla="*/ 643669 w 2798562"/>
              <a:gd name="connsiteY1" fmla="*/ 0 h 1754326"/>
              <a:gd name="connsiteX2" fmla="*/ 1287339 w 2798562"/>
              <a:gd name="connsiteY2" fmla="*/ 0 h 1754326"/>
              <a:gd name="connsiteX3" fmla="*/ 1986979 w 2798562"/>
              <a:gd name="connsiteY3" fmla="*/ 0 h 1754326"/>
              <a:gd name="connsiteX4" fmla="*/ 2798562 w 2798562"/>
              <a:gd name="connsiteY4" fmla="*/ 0 h 1754326"/>
              <a:gd name="connsiteX5" fmla="*/ 2798562 w 2798562"/>
              <a:gd name="connsiteY5" fmla="*/ 619862 h 1754326"/>
              <a:gd name="connsiteX6" fmla="*/ 2798562 w 2798562"/>
              <a:gd name="connsiteY6" fmla="*/ 1187094 h 1754326"/>
              <a:gd name="connsiteX7" fmla="*/ 2798562 w 2798562"/>
              <a:gd name="connsiteY7" fmla="*/ 1754326 h 1754326"/>
              <a:gd name="connsiteX8" fmla="*/ 2182878 w 2798562"/>
              <a:gd name="connsiteY8" fmla="*/ 1754326 h 1754326"/>
              <a:gd name="connsiteX9" fmla="*/ 1427267 w 2798562"/>
              <a:gd name="connsiteY9" fmla="*/ 1754326 h 1754326"/>
              <a:gd name="connsiteX10" fmla="*/ 727626 w 2798562"/>
              <a:gd name="connsiteY10" fmla="*/ 1754326 h 1754326"/>
              <a:gd name="connsiteX11" fmla="*/ 0 w 2798562"/>
              <a:gd name="connsiteY11" fmla="*/ 1754326 h 1754326"/>
              <a:gd name="connsiteX12" fmla="*/ 0 w 2798562"/>
              <a:gd name="connsiteY12" fmla="*/ 1204637 h 1754326"/>
              <a:gd name="connsiteX13" fmla="*/ 0 w 2798562"/>
              <a:gd name="connsiteY13" fmla="*/ 654948 h 1754326"/>
              <a:gd name="connsiteX14" fmla="*/ 0 w 2798562"/>
              <a:gd name="connsiteY14" fmla="*/ 0 h 175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8562" h="1754326" extrusionOk="0">
                <a:moveTo>
                  <a:pt x="0" y="0"/>
                </a:moveTo>
                <a:cubicBezTo>
                  <a:pt x="218357" y="20292"/>
                  <a:pt x="348872" y="5134"/>
                  <a:pt x="643669" y="0"/>
                </a:cubicBezTo>
                <a:cubicBezTo>
                  <a:pt x="938466" y="-5134"/>
                  <a:pt x="981349" y="-6467"/>
                  <a:pt x="1287339" y="0"/>
                </a:cubicBezTo>
                <a:cubicBezTo>
                  <a:pt x="1593329" y="6467"/>
                  <a:pt x="1761570" y="6551"/>
                  <a:pt x="1986979" y="0"/>
                </a:cubicBezTo>
                <a:cubicBezTo>
                  <a:pt x="2212388" y="-6551"/>
                  <a:pt x="2522846" y="4359"/>
                  <a:pt x="2798562" y="0"/>
                </a:cubicBezTo>
                <a:cubicBezTo>
                  <a:pt x="2779593" y="252306"/>
                  <a:pt x="2772522" y="450963"/>
                  <a:pt x="2798562" y="619862"/>
                </a:cubicBezTo>
                <a:cubicBezTo>
                  <a:pt x="2824602" y="788761"/>
                  <a:pt x="2795257" y="906779"/>
                  <a:pt x="2798562" y="1187094"/>
                </a:cubicBezTo>
                <a:cubicBezTo>
                  <a:pt x="2801867" y="1467409"/>
                  <a:pt x="2811166" y="1499400"/>
                  <a:pt x="2798562" y="1754326"/>
                </a:cubicBezTo>
                <a:cubicBezTo>
                  <a:pt x="2515883" y="1769816"/>
                  <a:pt x="2486182" y="1782907"/>
                  <a:pt x="2182878" y="1754326"/>
                </a:cubicBezTo>
                <a:cubicBezTo>
                  <a:pt x="1879574" y="1725745"/>
                  <a:pt x="1755658" y="1769305"/>
                  <a:pt x="1427267" y="1754326"/>
                </a:cubicBezTo>
                <a:cubicBezTo>
                  <a:pt x="1098876" y="1739347"/>
                  <a:pt x="1025230" y="1772616"/>
                  <a:pt x="727626" y="1754326"/>
                </a:cubicBezTo>
                <a:cubicBezTo>
                  <a:pt x="430022" y="1736036"/>
                  <a:pt x="178852" y="1785968"/>
                  <a:pt x="0" y="1754326"/>
                </a:cubicBezTo>
                <a:cubicBezTo>
                  <a:pt x="-21126" y="1479730"/>
                  <a:pt x="2626" y="1400248"/>
                  <a:pt x="0" y="1204637"/>
                </a:cubicBezTo>
                <a:cubicBezTo>
                  <a:pt x="-2626" y="1009026"/>
                  <a:pt x="-15388" y="886430"/>
                  <a:pt x="0" y="654948"/>
                </a:cubicBezTo>
                <a:cubicBezTo>
                  <a:pt x="15388" y="423466"/>
                  <a:pt x="22325" y="254464"/>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Subject Matter Experts</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2"/>
          <a:stretch>
            <a:fillRect/>
          </a:stretch>
        </p:blipFill>
        <p:spPr>
          <a:xfrm>
            <a:off x="11247108" y="6368781"/>
            <a:ext cx="850902" cy="352565"/>
          </a:xfrm>
          <a:prstGeom prst="rect">
            <a:avLst/>
          </a:prstGeom>
        </p:spPr>
      </p:pic>
      <p:sp>
        <p:nvSpPr>
          <p:cNvPr id="7" name="Rectangle 6">
            <a:extLst>
              <a:ext uri="{FF2B5EF4-FFF2-40B4-BE49-F238E27FC236}">
                <a16:creationId xmlns:a16="http://schemas.microsoft.com/office/drawing/2014/main" id="{A4FF74B5-2E92-E117-E255-C41A71018DA7}"/>
              </a:ext>
            </a:extLst>
          </p:cNvPr>
          <p:cNvSpPr/>
          <p:nvPr/>
        </p:nvSpPr>
        <p:spPr>
          <a:xfrm>
            <a:off x="8537838" y="3027650"/>
            <a:ext cx="2053796" cy="1200329"/>
          </a:xfrm>
          <a:custGeom>
            <a:avLst/>
            <a:gdLst>
              <a:gd name="connsiteX0" fmla="*/ 0 w 2053796"/>
              <a:gd name="connsiteY0" fmla="*/ 0 h 1200329"/>
              <a:gd name="connsiteX1" fmla="*/ 643523 w 2053796"/>
              <a:gd name="connsiteY1" fmla="*/ 0 h 1200329"/>
              <a:gd name="connsiteX2" fmla="*/ 1287045 w 2053796"/>
              <a:gd name="connsiteY2" fmla="*/ 0 h 1200329"/>
              <a:gd name="connsiteX3" fmla="*/ 2053796 w 2053796"/>
              <a:gd name="connsiteY3" fmla="*/ 0 h 1200329"/>
              <a:gd name="connsiteX4" fmla="*/ 2053796 w 2053796"/>
              <a:gd name="connsiteY4" fmla="*/ 600165 h 1200329"/>
              <a:gd name="connsiteX5" fmla="*/ 2053796 w 2053796"/>
              <a:gd name="connsiteY5" fmla="*/ 1200329 h 1200329"/>
              <a:gd name="connsiteX6" fmla="*/ 1389735 w 2053796"/>
              <a:gd name="connsiteY6" fmla="*/ 1200329 h 1200329"/>
              <a:gd name="connsiteX7" fmla="*/ 746213 w 2053796"/>
              <a:gd name="connsiteY7" fmla="*/ 1200329 h 1200329"/>
              <a:gd name="connsiteX8" fmla="*/ 0 w 2053796"/>
              <a:gd name="connsiteY8" fmla="*/ 1200329 h 1200329"/>
              <a:gd name="connsiteX9" fmla="*/ 0 w 2053796"/>
              <a:gd name="connsiteY9" fmla="*/ 576158 h 1200329"/>
              <a:gd name="connsiteX10" fmla="*/ 0 w 2053796"/>
              <a:gd name="connsiteY1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53796" h="1200329" extrusionOk="0">
                <a:moveTo>
                  <a:pt x="0" y="0"/>
                </a:moveTo>
                <a:cubicBezTo>
                  <a:pt x="317936" y="-23183"/>
                  <a:pt x="374240" y="25879"/>
                  <a:pt x="643523" y="0"/>
                </a:cubicBezTo>
                <a:cubicBezTo>
                  <a:pt x="912806" y="-25879"/>
                  <a:pt x="1031231" y="23561"/>
                  <a:pt x="1287045" y="0"/>
                </a:cubicBezTo>
                <a:cubicBezTo>
                  <a:pt x="1542859" y="-23561"/>
                  <a:pt x="1842229" y="-22250"/>
                  <a:pt x="2053796" y="0"/>
                </a:cubicBezTo>
                <a:cubicBezTo>
                  <a:pt x="2056031" y="208405"/>
                  <a:pt x="2082156" y="341370"/>
                  <a:pt x="2053796" y="600165"/>
                </a:cubicBezTo>
                <a:cubicBezTo>
                  <a:pt x="2025436" y="858961"/>
                  <a:pt x="2077313" y="921559"/>
                  <a:pt x="2053796" y="1200329"/>
                </a:cubicBezTo>
                <a:cubicBezTo>
                  <a:pt x="1817165" y="1182145"/>
                  <a:pt x="1708420" y="1196793"/>
                  <a:pt x="1389735" y="1200329"/>
                </a:cubicBezTo>
                <a:cubicBezTo>
                  <a:pt x="1071050" y="1203865"/>
                  <a:pt x="940897" y="1186506"/>
                  <a:pt x="746213" y="1200329"/>
                </a:cubicBezTo>
                <a:cubicBezTo>
                  <a:pt x="551529" y="1214152"/>
                  <a:pt x="164251" y="1178142"/>
                  <a:pt x="0" y="1200329"/>
                </a:cubicBezTo>
                <a:cubicBezTo>
                  <a:pt x="17184" y="979829"/>
                  <a:pt x="-454" y="796480"/>
                  <a:pt x="0" y="576158"/>
                </a:cubicBezTo>
                <a:cubicBezTo>
                  <a:pt x="454" y="355836"/>
                  <a:pt x="-16826" y="264496"/>
                  <a:pt x="0" y="0"/>
                </a:cubicBezTo>
                <a:close/>
              </a:path>
            </a:pathLst>
          </a:custGeom>
          <a:noFill/>
          <a:ln w="19050">
            <a:solidFill>
              <a:schemeClr val="accent5"/>
            </a:solidFill>
            <a:extLst>
              <a:ext uri="{C807C97D-BFC1-408E-A445-0C87EB9F89A2}">
                <ask:lineSketchStyleProps xmlns:ask="http://schemas.microsoft.com/office/drawing/2018/sketchyshapes" sd="2611723094">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Advanced Analytics</a:t>
            </a:r>
          </a:p>
        </p:txBody>
      </p:sp>
      <p:pic>
        <p:nvPicPr>
          <p:cNvPr id="8" name="Graphic 7" descr="Supply And Demand outline">
            <a:extLst>
              <a:ext uri="{FF2B5EF4-FFF2-40B4-BE49-F238E27FC236}">
                <a16:creationId xmlns:a16="http://schemas.microsoft.com/office/drawing/2014/main" id="{DD2B0C2E-A331-83B7-C221-8B71341C60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1758" y="3254502"/>
            <a:ext cx="761541" cy="761541"/>
          </a:xfrm>
          <a:prstGeom prst="rect">
            <a:avLst/>
          </a:prstGeom>
        </p:spPr>
      </p:pic>
      <p:pic>
        <p:nvPicPr>
          <p:cNvPr id="9" name="Graphic 8" descr="Bar graph with upward trend outline">
            <a:extLst>
              <a:ext uri="{FF2B5EF4-FFF2-40B4-BE49-F238E27FC236}">
                <a16:creationId xmlns:a16="http://schemas.microsoft.com/office/drawing/2014/main" id="{778EAB89-7F13-43B6-1657-524D5A3700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8300" y="4785068"/>
            <a:ext cx="761541" cy="761541"/>
          </a:xfrm>
          <a:prstGeom prst="rect">
            <a:avLst/>
          </a:prstGeom>
        </p:spPr>
      </p:pic>
      <p:pic>
        <p:nvPicPr>
          <p:cNvPr id="10" name="Graphic 9" descr="Downward trend graph outline">
            <a:extLst>
              <a:ext uri="{FF2B5EF4-FFF2-40B4-BE49-F238E27FC236}">
                <a16:creationId xmlns:a16="http://schemas.microsoft.com/office/drawing/2014/main" id="{ABF4874F-26F8-0DAE-40EE-885F067237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1843" y="2524577"/>
            <a:ext cx="761541" cy="761541"/>
          </a:xfrm>
          <a:prstGeom prst="rect">
            <a:avLst/>
          </a:prstGeom>
        </p:spPr>
      </p:pic>
      <p:pic>
        <p:nvPicPr>
          <p:cNvPr id="11" name="Graphic 10" descr="Playbook outline">
            <a:extLst>
              <a:ext uri="{FF2B5EF4-FFF2-40B4-BE49-F238E27FC236}">
                <a16:creationId xmlns:a16="http://schemas.microsoft.com/office/drawing/2014/main" id="{161F86FD-D003-0DEB-4E88-654D7EE2A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54162" y="1946521"/>
            <a:ext cx="761541" cy="761541"/>
          </a:xfrm>
          <a:prstGeom prst="rect">
            <a:avLst/>
          </a:prstGeom>
        </p:spPr>
      </p:pic>
      <p:pic>
        <p:nvPicPr>
          <p:cNvPr id="12" name="Graphic 11" descr="Hockey Stick Curve Graph outline">
            <a:extLst>
              <a:ext uri="{FF2B5EF4-FFF2-40B4-BE49-F238E27FC236}">
                <a16:creationId xmlns:a16="http://schemas.microsoft.com/office/drawing/2014/main" id="{9A89A4F5-09FF-0BA1-7B8A-46D96B2ACB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4550" y="1805798"/>
            <a:ext cx="761541" cy="761541"/>
          </a:xfrm>
          <a:prstGeom prst="rect">
            <a:avLst/>
          </a:prstGeom>
        </p:spPr>
      </p:pic>
      <p:pic>
        <p:nvPicPr>
          <p:cNvPr id="13" name="Graphic 12" descr="Pandemic exponential curve bar graph outline">
            <a:extLst>
              <a:ext uri="{FF2B5EF4-FFF2-40B4-BE49-F238E27FC236}">
                <a16:creationId xmlns:a16="http://schemas.microsoft.com/office/drawing/2014/main" id="{A4D90E7C-5E25-4D1D-BA54-4DC198C5A4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6708" y="3904914"/>
            <a:ext cx="761541" cy="761541"/>
          </a:xfrm>
          <a:prstGeom prst="rect">
            <a:avLst/>
          </a:prstGeom>
        </p:spPr>
      </p:pic>
      <p:pic>
        <p:nvPicPr>
          <p:cNvPr id="14" name="Graphic 13" descr="Normal Distribution outline">
            <a:extLst>
              <a:ext uri="{FF2B5EF4-FFF2-40B4-BE49-F238E27FC236}">
                <a16:creationId xmlns:a16="http://schemas.microsoft.com/office/drawing/2014/main" id="{D4A9312A-13B6-8F81-37B8-D30C42EB2A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71301" y="4192752"/>
            <a:ext cx="761541" cy="761541"/>
          </a:xfrm>
          <a:prstGeom prst="rect">
            <a:avLst/>
          </a:prstGeom>
        </p:spPr>
      </p:pic>
      <p:pic>
        <p:nvPicPr>
          <p:cNvPr id="15" name="Graphic 14" descr="Radar Chart outline">
            <a:extLst>
              <a:ext uri="{FF2B5EF4-FFF2-40B4-BE49-F238E27FC236}">
                <a16:creationId xmlns:a16="http://schemas.microsoft.com/office/drawing/2014/main" id="{AADAAC43-B5CE-DA11-F8CA-DBAEB7E27D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90668" y="1308554"/>
            <a:ext cx="761541" cy="761541"/>
          </a:xfrm>
          <a:prstGeom prst="rect">
            <a:avLst/>
          </a:prstGeom>
        </p:spPr>
      </p:pic>
      <p:pic>
        <p:nvPicPr>
          <p:cNvPr id="16" name="Graphic 15" descr="Bar chart outline">
            <a:extLst>
              <a:ext uri="{FF2B5EF4-FFF2-40B4-BE49-F238E27FC236}">
                <a16:creationId xmlns:a16="http://schemas.microsoft.com/office/drawing/2014/main" id="{FA8A4561-765B-609F-D03F-54B376E21C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805584" y="4945049"/>
            <a:ext cx="761541" cy="761541"/>
          </a:xfrm>
          <a:prstGeom prst="rect">
            <a:avLst/>
          </a:prstGeom>
        </p:spPr>
      </p:pic>
      <p:pic>
        <p:nvPicPr>
          <p:cNvPr id="17" name="Graphic 16" descr="Gantt Chart outline">
            <a:extLst>
              <a:ext uri="{FF2B5EF4-FFF2-40B4-BE49-F238E27FC236}">
                <a16:creationId xmlns:a16="http://schemas.microsoft.com/office/drawing/2014/main" id="{1996AEAD-AED9-7491-932C-2BE1D01E040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848470" y="1219231"/>
            <a:ext cx="761541" cy="761541"/>
          </a:xfrm>
          <a:prstGeom prst="rect">
            <a:avLst/>
          </a:prstGeom>
        </p:spPr>
      </p:pic>
      <p:pic>
        <p:nvPicPr>
          <p:cNvPr id="18" name="Graphic 17" descr="Research outline">
            <a:extLst>
              <a:ext uri="{FF2B5EF4-FFF2-40B4-BE49-F238E27FC236}">
                <a16:creationId xmlns:a16="http://schemas.microsoft.com/office/drawing/2014/main" id="{8844AA75-8CF8-FDA3-194A-D06E958A58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43500" y="2368687"/>
            <a:ext cx="761541" cy="761541"/>
          </a:xfrm>
          <a:prstGeom prst="rect">
            <a:avLst/>
          </a:prstGeom>
        </p:spPr>
      </p:pic>
      <p:pic>
        <p:nvPicPr>
          <p:cNvPr id="19" name="Graphic 18" descr="Statistics outline">
            <a:extLst>
              <a:ext uri="{FF2B5EF4-FFF2-40B4-BE49-F238E27FC236}">
                <a16:creationId xmlns:a16="http://schemas.microsoft.com/office/drawing/2014/main" id="{C76CE175-B3E7-1DC8-E9D2-FFB0A221C6F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54066" y="5050138"/>
            <a:ext cx="761541" cy="761541"/>
          </a:xfrm>
          <a:prstGeom prst="rect">
            <a:avLst/>
          </a:prstGeom>
        </p:spPr>
      </p:pic>
      <p:pic>
        <p:nvPicPr>
          <p:cNvPr id="20" name="Graphic 19" descr="Scatterplot outline">
            <a:extLst>
              <a:ext uri="{FF2B5EF4-FFF2-40B4-BE49-F238E27FC236}">
                <a16:creationId xmlns:a16="http://schemas.microsoft.com/office/drawing/2014/main" id="{5BCB7ED3-0EF8-899D-B12F-63655DB9392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86292" y="4203870"/>
            <a:ext cx="761541" cy="761541"/>
          </a:xfrm>
          <a:prstGeom prst="rect">
            <a:avLst/>
          </a:prstGeom>
        </p:spPr>
      </p:pic>
      <p:pic>
        <p:nvPicPr>
          <p:cNvPr id="21" name="Graphic 20" descr="Ethernet outline">
            <a:extLst>
              <a:ext uri="{FF2B5EF4-FFF2-40B4-BE49-F238E27FC236}">
                <a16:creationId xmlns:a16="http://schemas.microsoft.com/office/drawing/2014/main" id="{51AC9046-8D68-4929-3DAA-FF3BE0E18EA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977670" y="5118270"/>
            <a:ext cx="761541" cy="761541"/>
          </a:xfrm>
          <a:prstGeom prst="rect">
            <a:avLst/>
          </a:prstGeom>
        </p:spPr>
      </p:pic>
      <p:pic>
        <p:nvPicPr>
          <p:cNvPr id="22" name="Graphic 21" descr="Server outline">
            <a:extLst>
              <a:ext uri="{FF2B5EF4-FFF2-40B4-BE49-F238E27FC236}">
                <a16:creationId xmlns:a16="http://schemas.microsoft.com/office/drawing/2014/main" id="{4083C3A9-B8D3-90DC-B073-AA31C4D0B4C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155856" y="4576696"/>
            <a:ext cx="761541" cy="761541"/>
          </a:xfrm>
          <a:prstGeom prst="rect">
            <a:avLst/>
          </a:prstGeom>
        </p:spPr>
      </p:pic>
      <p:pic>
        <p:nvPicPr>
          <p:cNvPr id="23" name="Graphic 22" descr="Cloud Computing outline">
            <a:extLst>
              <a:ext uri="{FF2B5EF4-FFF2-40B4-BE49-F238E27FC236}">
                <a16:creationId xmlns:a16="http://schemas.microsoft.com/office/drawing/2014/main" id="{2DA52ECA-550C-8567-49B7-AD65C2718EC6}"/>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974017" y="2469472"/>
            <a:ext cx="761541" cy="761541"/>
          </a:xfrm>
          <a:prstGeom prst="rect">
            <a:avLst/>
          </a:prstGeom>
        </p:spPr>
      </p:pic>
      <p:pic>
        <p:nvPicPr>
          <p:cNvPr id="24" name="Graphic 23" descr="Web design outline">
            <a:extLst>
              <a:ext uri="{FF2B5EF4-FFF2-40B4-BE49-F238E27FC236}">
                <a16:creationId xmlns:a16="http://schemas.microsoft.com/office/drawing/2014/main" id="{7C830C65-E0CF-0811-26D1-E56607529BC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643363" y="1072656"/>
            <a:ext cx="761541" cy="761541"/>
          </a:xfrm>
          <a:prstGeom prst="rect">
            <a:avLst/>
          </a:prstGeom>
        </p:spPr>
      </p:pic>
      <p:pic>
        <p:nvPicPr>
          <p:cNvPr id="25" name="Graphic 24" descr="Processor outline">
            <a:extLst>
              <a:ext uri="{FF2B5EF4-FFF2-40B4-BE49-F238E27FC236}">
                <a16:creationId xmlns:a16="http://schemas.microsoft.com/office/drawing/2014/main" id="{444FEEB4-0757-51C2-4642-E25B1B68BC7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83656" y="3600685"/>
            <a:ext cx="761541" cy="761541"/>
          </a:xfrm>
          <a:prstGeom prst="rect">
            <a:avLst/>
          </a:prstGeom>
        </p:spPr>
      </p:pic>
      <p:pic>
        <p:nvPicPr>
          <p:cNvPr id="26" name="Graphic 25" descr="Abacus outline">
            <a:extLst>
              <a:ext uri="{FF2B5EF4-FFF2-40B4-BE49-F238E27FC236}">
                <a16:creationId xmlns:a16="http://schemas.microsoft.com/office/drawing/2014/main" id="{86C0E75E-BEAE-CB7A-9A60-A020E6362FF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068185" y="1286134"/>
            <a:ext cx="761541" cy="761541"/>
          </a:xfrm>
          <a:prstGeom prst="rect">
            <a:avLst/>
          </a:prstGeom>
        </p:spPr>
      </p:pic>
      <p:pic>
        <p:nvPicPr>
          <p:cNvPr id="27" name="Graphic 26" descr="Doctor female with solid fill">
            <a:extLst>
              <a:ext uri="{FF2B5EF4-FFF2-40B4-BE49-F238E27FC236}">
                <a16:creationId xmlns:a16="http://schemas.microsoft.com/office/drawing/2014/main" id="{C0A4E6F6-B92B-6E6B-F229-64DD0D1B804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400465" y="2638681"/>
            <a:ext cx="1218466" cy="1218466"/>
          </a:xfrm>
          <a:prstGeom prst="rect">
            <a:avLst/>
          </a:prstGeom>
        </p:spPr>
      </p:pic>
      <p:pic>
        <p:nvPicPr>
          <p:cNvPr id="28" name="Graphic 27" descr="Farmer male with solid fill">
            <a:extLst>
              <a:ext uri="{FF2B5EF4-FFF2-40B4-BE49-F238E27FC236}">
                <a16:creationId xmlns:a16="http://schemas.microsoft.com/office/drawing/2014/main" id="{44647A3C-D8C6-D592-6581-A3E644518ABB}"/>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687471" y="3143760"/>
            <a:ext cx="1218466" cy="1218466"/>
          </a:xfrm>
          <a:prstGeom prst="rect">
            <a:avLst/>
          </a:prstGeom>
        </p:spPr>
      </p:pic>
      <p:pic>
        <p:nvPicPr>
          <p:cNvPr id="29" name="Graphic 28" descr="Scientist female with solid fill">
            <a:extLst>
              <a:ext uri="{FF2B5EF4-FFF2-40B4-BE49-F238E27FC236}">
                <a16:creationId xmlns:a16="http://schemas.microsoft.com/office/drawing/2014/main" id="{836F2B94-03DD-8E1D-1184-E1900CF9D3F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951820" y="4317946"/>
            <a:ext cx="1218466" cy="1218466"/>
          </a:xfrm>
          <a:prstGeom prst="rect">
            <a:avLst/>
          </a:prstGeom>
        </p:spPr>
      </p:pic>
      <p:sp>
        <p:nvSpPr>
          <p:cNvPr id="4" name="Rectangle 3">
            <a:extLst>
              <a:ext uri="{FF2B5EF4-FFF2-40B4-BE49-F238E27FC236}">
                <a16:creationId xmlns:a16="http://schemas.microsoft.com/office/drawing/2014/main" id="{725220ED-841F-5014-FFC4-8630C96AC029}"/>
              </a:ext>
            </a:extLst>
          </p:cNvPr>
          <p:cNvSpPr/>
          <p:nvPr/>
        </p:nvSpPr>
        <p:spPr>
          <a:xfrm>
            <a:off x="6494669" y="785813"/>
            <a:ext cx="5335058" cy="5232870"/>
          </a:xfrm>
          <a:prstGeom prst="rect">
            <a:avLst/>
          </a:prstGeom>
          <a:solidFill>
            <a:schemeClr val="bg1">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E4447BE-1AC6-B0AD-0B67-8AE8D9050BDC}"/>
              </a:ext>
            </a:extLst>
          </p:cNvPr>
          <p:cNvSpPr/>
          <p:nvPr/>
        </p:nvSpPr>
        <p:spPr>
          <a:xfrm>
            <a:off x="9101287" y="1498418"/>
            <a:ext cx="2728439" cy="646331"/>
          </a:xfrm>
          <a:custGeom>
            <a:avLst/>
            <a:gdLst>
              <a:gd name="connsiteX0" fmla="*/ 0 w 2728439"/>
              <a:gd name="connsiteY0" fmla="*/ 0 h 646331"/>
              <a:gd name="connsiteX1" fmla="*/ 600257 w 2728439"/>
              <a:gd name="connsiteY1" fmla="*/ 0 h 646331"/>
              <a:gd name="connsiteX2" fmla="*/ 1282366 w 2728439"/>
              <a:gd name="connsiteY2" fmla="*/ 0 h 646331"/>
              <a:gd name="connsiteX3" fmla="*/ 1937192 w 2728439"/>
              <a:gd name="connsiteY3" fmla="*/ 0 h 646331"/>
              <a:gd name="connsiteX4" fmla="*/ 2728439 w 2728439"/>
              <a:gd name="connsiteY4" fmla="*/ 0 h 646331"/>
              <a:gd name="connsiteX5" fmla="*/ 2728439 w 2728439"/>
              <a:gd name="connsiteY5" fmla="*/ 646331 h 646331"/>
              <a:gd name="connsiteX6" fmla="*/ 2073614 w 2728439"/>
              <a:gd name="connsiteY6" fmla="*/ 646331 h 646331"/>
              <a:gd name="connsiteX7" fmla="*/ 1446073 w 2728439"/>
              <a:gd name="connsiteY7" fmla="*/ 646331 h 646331"/>
              <a:gd name="connsiteX8" fmla="*/ 845816 w 2728439"/>
              <a:gd name="connsiteY8" fmla="*/ 646331 h 646331"/>
              <a:gd name="connsiteX9" fmla="*/ 0 w 2728439"/>
              <a:gd name="connsiteY9" fmla="*/ 646331 h 646331"/>
              <a:gd name="connsiteX10" fmla="*/ 0 w 2728439"/>
              <a:gd name="connsiteY1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439" h="646331" fill="none" extrusionOk="0">
                <a:moveTo>
                  <a:pt x="0" y="0"/>
                </a:moveTo>
                <a:cubicBezTo>
                  <a:pt x="251787" y="17437"/>
                  <a:pt x="413000" y="-1344"/>
                  <a:pt x="600257" y="0"/>
                </a:cubicBezTo>
                <a:cubicBezTo>
                  <a:pt x="787514" y="1344"/>
                  <a:pt x="1003237" y="11317"/>
                  <a:pt x="1282366" y="0"/>
                </a:cubicBezTo>
                <a:cubicBezTo>
                  <a:pt x="1561495" y="-11317"/>
                  <a:pt x="1658654" y="1489"/>
                  <a:pt x="1937192" y="0"/>
                </a:cubicBezTo>
                <a:cubicBezTo>
                  <a:pt x="2215730" y="-1489"/>
                  <a:pt x="2400541" y="-37536"/>
                  <a:pt x="2728439" y="0"/>
                </a:cubicBezTo>
                <a:cubicBezTo>
                  <a:pt x="2753463" y="204929"/>
                  <a:pt x="2715303" y="360841"/>
                  <a:pt x="2728439" y="646331"/>
                </a:cubicBezTo>
                <a:cubicBezTo>
                  <a:pt x="2413331" y="658527"/>
                  <a:pt x="2379205" y="627978"/>
                  <a:pt x="2073614" y="646331"/>
                </a:cubicBezTo>
                <a:cubicBezTo>
                  <a:pt x="1768023" y="664684"/>
                  <a:pt x="1722301" y="648556"/>
                  <a:pt x="1446073" y="646331"/>
                </a:cubicBezTo>
                <a:cubicBezTo>
                  <a:pt x="1169845" y="644106"/>
                  <a:pt x="1114633" y="647344"/>
                  <a:pt x="845816" y="646331"/>
                </a:cubicBezTo>
                <a:cubicBezTo>
                  <a:pt x="576999" y="645318"/>
                  <a:pt x="252789" y="646316"/>
                  <a:pt x="0" y="646331"/>
                </a:cubicBezTo>
                <a:cubicBezTo>
                  <a:pt x="6447" y="357671"/>
                  <a:pt x="13661" y="199221"/>
                  <a:pt x="0" y="0"/>
                </a:cubicBezTo>
                <a:close/>
              </a:path>
              <a:path w="2728439" h="646331" stroke="0" extrusionOk="0">
                <a:moveTo>
                  <a:pt x="0" y="0"/>
                </a:moveTo>
                <a:cubicBezTo>
                  <a:pt x="307805" y="-30494"/>
                  <a:pt x="469662" y="20176"/>
                  <a:pt x="709394" y="0"/>
                </a:cubicBezTo>
                <a:cubicBezTo>
                  <a:pt x="949126" y="-20176"/>
                  <a:pt x="1232983" y="30566"/>
                  <a:pt x="1364220" y="0"/>
                </a:cubicBezTo>
                <a:cubicBezTo>
                  <a:pt x="1495457" y="-30566"/>
                  <a:pt x="1922595" y="5527"/>
                  <a:pt x="2073614" y="0"/>
                </a:cubicBezTo>
                <a:cubicBezTo>
                  <a:pt x="2224633" y="-5527"/>
                  <a:pt x="2507554" y="2717"/>
                  <a:pt x="2728439" y="0"/>
                </a:cubicBezTo>
                <a:cubicBezTo>
                  <a:pt x="2724646" y="300123"/>
                  <a:pt x="2707809" y="411784"/>
                  <a:pt x="2728439" y="646331"/>
                </a:cubicBezTo>
                <a:cubicBezTo>
                  <a:pt x="2449573" y="668260"/>
                  <a:pt x="2324989" y="629042"/>
                  <a:pt x="1991760" y="646331"/>
                </a:cubicBezTo>
                <a:cubicBezTo>
                  <a:pt x="1658531" y="663620"/>
                  <a:pt x="1462360" y="620090"/>
                  <a:pt x="1309651" y="646331"/>
                </a:cubicBezTo>
                <a:cubicBezTo>
                  <a:pt x="1156942" y="672572"/>
                  <a:pt x="802835" y="647697"/>
                  <a:pt x="627541" y="646331"/>
                </a:cubicBezTo>
                <a:cubicBezTo>
                  <a:pt x="452247" y="644966"/>
                  <a:pt x="157992" y="617587"/>
                  <a:pt x="0" y="646331"/>
                </a:cubicBezTo>
                <a:cubicBezTo>
                  <a:pt x="1623" y="413564"/>
                  <a:pt x="-30015" y="220606"/>
                  <a:pt x="0" y="0"/>
                </a:cubicBezTo>
                <a:close/>
              </a:path>
            </a:pathLst>
          </a:custGeom>
          <a:solidFill>
            <a:schemeClr val="bg1"/>
          </a:solidFill>
          <a:ln w="19050">
            <a:solidFill>
              <a:schemeClr val="accent5"/>
            </a:solidFill>
            <a:extLst>
              <a:ext uri="{C807C97D-BFC1-408E-A445-0C87EB9F89A2}">
                <ask:lineSketchStyleProps xmlns:ask="http://schemas.microsoft.com/office/drawing/2018/sketchyshapes" sd="3001128294">
                  <a:prstGeom prst="rect">
                    <a:avLst/>
                  </a:prstGeom>
                  <ask:type>
                    <ask:lineSketchFreehand/>
                  </ask:type>
                </ask:lineSketchStyleProps>
              </a:ext>
            </a:extLst>
          </a:ln>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solidFill>
                  <a:schemeClr val="accent5"/>
                </a:solidFill>
                <a:uLnTx/>
                <a:uFillTx/>
                <a:latin typeface="Calibri" panose="020F0502020204030204"/>
                <a:ea typeface="+mn-ea"/>
                <a:cs typeface="+mn-cs"/>
              </a:rPr>
              <a:t>Data Scientist</a:t>
            </a:r>
          </a:p>
        </p:txBody>
      </p:sp>
      <p:pic>
        <p:nvPicPr>
          <p:cNvPr id="32" name="Graphic 31" descr="Programmer">
            <a:extLst>
              <a:ext uri="{FF2B5EF4-FFF2-40B4-BE49-F238E27FC236}">
                <a16:creationId xmlns:a16="http://schemas.microsoft.com/office/drawing/2014/main" id="{CC1383DD-EB90-27A5-4E14-6CED70A77F9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8568328" y="1934543"/>
            <a:ext cx="3794348" cy="3794348"/>
          </a:xfrm>
          <a:prstGeom prst="rect">
            <a:avLst/>
          </a:prstGeom>
        </p:spPr>
      </p:pic>
      <p:graphicFrame>
        <p:nvGraphicFramePr>
          <p:cNvPr id="33" name="Diagram 32">
            <a:extLst>
              <a:ext uri="{FF2B5EF4-FFF2-40B4-BE49-F238E27FC236}">
                <a16:creationId xmlns:a16="http://schemas.microsoft.com/office/drawing/2014/main" id="{FBE86A69-BC78-1A41-C55C-29A48073B0D9}"/>
              </a:ext>
            </a:extLst>
          </p:cNvPr>
          <p:cNvGraphicFramePr/>
          <p:nvPr>
            <p:extLst>
              <p:ext uri="{D42A27DB-BD31-4B8C-83A1-F6EECF244321}">
                <p14:modId xmlns:p14="http://schemas.microsoft.com/office/powerpoint/2010/main" val="2870745056"/>
              </p:ext>
            </p:extLst>
          </p:nvPr>
        </p:nvGraphicFramePr>
        <p:xfrm>
          <a:off x="5087523" y="2551182"/>
          <a:ext cx="4140576" cy="2759046"/>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spTree>
    <p:extLst>
      <p:ext uri="{BB962C8B-B14F-4D97-AF65-F5344CB8AC3E}">
        <p14:creationId xmlns:p14="http://schemas.microsoft.com/office/powerpoint/2010/main" val="625665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3"/>
          <a:stretch>
            <a:fillRect/>
          </a:stretch>
        </p:blipFill>
        <p:spPr>
          <a:xfrm>
            <a:off x="11247108" y="6368781"/>
            <a:ext cx="850902" cy="352565"/>
          </a:xfrm>
          <a:prstGeom prst="rect">
            <a:avLst/>
          </a:prstGeom>
        </p:spPr>
      </p:pic>
      <p:sp>
        <p:nvSpPr>
          <p:cNvPr id="45" name="Cloud Callout 44">
            <a:extLst>
              <a:ext uri="{FF2B5EF4-FFF2-40B4-BE49-F238E27FC236}">
                <a16:creationId xmlns:a16="http://schemas.microsoft.com/office/drawing/2014/main" id="{8ED43856-087E-6CCF-D57F-FFAC363E60B1}"/>
              </a:ext>
            </a:extLst>
          </p:cNvPr>
          <p:cNvSpPr/>
          <p:nvPr/>
        </p:nvSpPr>
        <p:spPr>
          <a:xfrm>
            <a:off x="4759965" y="1086389"/>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loud Callout 45">
            <a:extLst>
              <a:ext uri="{FF2B5EF4-FFF2-40B4-BE49-F238E27FC236}">
                <a16:creationId xmlns:a16="http://schemas.microsoft.com/office/drawing/2014/main" id="{F3A99D9F-C49F-CC18-4FD3-FE100AA78A23}"/>
              </a:ext>
            </a:extLst>
          </p:cNvPr>
          <p:cNvSpPr/>
          <p:nvPr/>
        </p:nvSpPr>
        <p:spPr>
          <a:xfrm>
            <a:off x="4785807" y="4362965"/>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Programmer">
            <a:extLst>
              <a:ext uri="{FF2B5EF4-FFF2-40B4-BE49-F238E27FC236}">
                <a16:creationId xmlns:a16="http://schemas.microsoft.com/office/drawing/2014/main" id="{26EC48DF-9646-B721-3A5B-073DFD325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45107" y="2216724"/>
            <a:ext cx="2346893" cy="2346893"/>
          </a:xfrm>
          <a:prstGeom prst="rect">
            <a:avLst/>
          </a:prstGeom>
        </p:spPr>
      </p:pic>
      <p:sp>
        <p:nvSpPr>
          <p:cNvPr id="49" name="Cloud Callout 48">
            <a:extLst>
              <a:ext uri="{FF2B5EF4-FFF2-40B4-BE49-F238E27FC236}">
                <a16:creationId xmlns:a16="http://schemas.microsoft.com/office/drawing/2014/main" id="{EBA8CC29-F87E-A275-302F-8F9CCF941A0F}"/>
              </a:ext>
            </a:extLst>
          </p:cNvPr>
          <p:cNvSpPr/>
          <p:nvPr/>
        </p:nvSpPr>
        <p:spPr>
          <a:xfrm>
            <a:off x="4759965" y="2698075"/>
            <a:ext cx="5628650" cy="1330986"/>
          </a:xfrm>
          <a:prstGeom prst="cloudCallout">
            <a:avLst>
              <a:gd name="adj1" fmla="val -54982"/>
              <a:gd name="adj2" fmla="val -2520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descr="Office worker">
            <a:extLst>
              <a:ext uri="{FF2B5EF4-FFF2-40B4-BE49-F238E27FC236}">
                <a16:creationId xmlns:a16="http://schemas.microsoft.com/office/drawing/2014/main" id="{5E8AA027-38F9-EB99-1D2D-4D9918B678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2575639"/>
            <a:ext cx="1860698" cy="1860698"/>
          </a:xfrm>
          <a:prstGeom prst="rect">
            <a:avLst/>
          </a:prstGeom>
        </p:spPr>
      </p:pic>
      <p:pic>
        <p:nvPicPr>
          <p:cNvPr id="51" name="Graphic 50" descr="Office worker">
            <a:extLst>
              <a:ext uri="{FF2B5EF4-FFF2-40B4-BE49-F238E27FC236}">
                <a16:creationId xmlns:a16="http://schemas.microsoft.com/office/drawing/2014/main" id="{5C8FEC21-945F-4157-8302-68DB6B2895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962013"/>
            <a:ext cx="1860698" cy="1860698"/>
          </a:xfrm>
          <a:prstGeom prst="rect">
            <a:avLst/>
          </a:prstGeom>
        </p:spPr>
      </p:pic>
      <p:sp>
        <p:nvSpPr>
          <p:cNvPr id="52" name="Rectangle 51">
            <a:extLst>
              <a:ext uri="{FF2B5EF4-FFF2-40B4-BE49-F238E27FC236}">
                <a16:creationId xmlns:a16="http://schemas.microsoft.com/office/drawing/2014/main" id="{9744D83C-9B32-10F9-C72C-9D907D481C20}"/>
              </a:ext>
            </a:extLst>
          </p:cNvPr>
          <p:cNvSpPr/>
          <p:nvPr/>
        </p:nvSpPr>
        <p:spPr>
          <a:xfrm>
            <a:off x="5806993" y="4725016"/>
            <a:ext cx="3287951" cy="461665"/>
          </a:xfrm>
          <a:prstGeom prst="rect">
            <a:avLst/>
          </a:prstGeom>
          <a:noFill/>
        </p:spPr>
        <p:txBody>
          <a:bodyPr wrap="none" lIns="91440" tIns="45720" rIns="91440" bIns="45720">
            <a:spAutoFit/>
          </a:bodyPr>
          <a:lstStyle/>
          <a:p>
            <a:pPr algn="ctr"/>
            <a:r>
              <a:rPr lang="en-US" sz="2400" b="0" cap="none" spc="0" dirty="0">
                <a:ln w="0"/>
                <a:solidFill>
                  <a:srgbClr val="FF0000"/>
                </a:solidFill>
                <a:effectLst>
                  <a:outerShdw blurRad="38100" dist="19050" dir="2700000" algn="tl" rotWithShape="0">
                    <a:schemeClr val="dk1">
                      <a:alpha val="40000"/>
                    </a:schemeClr>
                  </a:outerShdw>
                </a:effectLst>
              </a:rPr>
              <a:t>Tell me about millennials</a:t>
            </a:r>
          </a:p>
        </p:txBody>
      </p:sp>
      <p:sp>
        <p:nvSpPr>
          <p:cNvPr id="53" name="Rectangle 52">
            <a:extLst>
              <a:ext uri="{FF2B5EF4-FFF2-40B4-BE49-F238E27FC236}">
                <a16:creationId xmlns:a16="http://schemas.microsoft.com/office/drawing/2014/main" id="{51FC8A7D-4FE2-06AA-9708-8695A73F28D4}"/>
              </a:ext>
            </a:extLst>
          </p:cNvPr>
          <p:cNvSpPr/>
          <p:nvPr/>
        </p:nvSpPr>
        <p:spPr>
          <a:xfrm>
            <a:off x="4958387" y="3018569"/>
            <a:ext cx="5396360" cy="855252"/>
          </a:xfrm>
          <a:prstGeom prst="rect">
            <a:avLst/>
          </a:prstGeom>
          <a:noFill/>
        </p:spPr>
        <p:txBody>
          <a:bodyPr wrap="square" lIns="91440" tIns="45720" rIns="91440" bIns="45720">
            <a:spAutoFit/>
          </a:bodyPr>
          <a:lstStyle/>
          <a:p>
            <a:pPr algn="ctr"/>
            <a:r>
              <a:rPr lang="en-US" sz="2400" b="0" cap="none" spc="0" dirty="0">
                <a:ln w="0"/>
                <a:solidFill>
                  <a:srgbClr val="FF0000"/>
                </a:solidFill>
                <a:effectLst>
                  <a:outerShdw blurRad="38100" dist="19050" dir="2700000" algn="tl" rotWithShape="0">
                    <a:schemeClr val="dk1">
                      <a:alpha val="40000"/>
                    </a:schemeClr>
                  </a:outerShdw>
                </a:effectLst>
              </a:rPr>
              <a:t>Should I target millennials with mobile banking app ads? </a:t>
            </a:r>
          </a:p>
        </p:txBody>
      </p:sp>
      <p:sp>
        <p:nvSpPr>
          <p:cNvPr id="54" name="Rectangle 53">
            <a:extLst>
              <a:ext uri="{FF2B5EF4-FFF2-40B4-BE49-F238E27FC236}">
                <a16:creationId xmlns:a16="http://schemas.microsoft.com/office/drawing/2014/main" id="{4F811CDA-519D-5DA9-9236-4AE704361473}"/>
              </a:ext>
            </a:extLst>
          </p:cNvPr>
          <p:cNvSpPr/>
          <p:nvPr/>
        </p:nvSpPr>
        <p:spPr>
          <a:xfrm>
            <a:off x="5217841" y="1311102"/>
            <a:ext cx="4877452" cy="830997"/>
          </a:xfrm>
          <a:prstGeom prst="rect">
            <a:avLst/>
          </a:prstGeom>
        </p:spPr>
        <p:txBody>
          <a:bodyPr wrap="square">
            <a:spAutoFit/>
          </a:bodyPr>
          <a:lstStyle/>
          <a:p>
            <a:pPr algn="ctr"/>
            <a:r>
              <a:rPr lang="en-US" sz="2400" dirty="0">
                <a:ln w="0"/>
                <a:solidFill>
                  <a:srgbClr val="FF0000"/>
                </a:solidFill>
                <a:effectLst>
                  <a:outerShdw blurRad="38100" dist="19050" dir="2700000" algn="tl" rotWithShape="0">
                    <a:schemeClr val="dk1">
                      <a:alpha val="40000"/>
                    </a:schemeClr>
                  </a:outerShdw>
                </a:effectLst>
              </a:rPr>
              <a:t>Prove millennials have more apps than other age groups</a:t>
            </a:r>
          </a:p>
        </p:txBody>
      </p:sp>
      <p:pic>
        <p:nvPicPr>
          <p:cNvPr id="55" name="Graphic 54" descr="Office worker">
            <a:extLst>
              <a:ext uri="{FF2B5EF4-FFF2-40B4-BE49-F238E27FC236}">
                <a16:creationId xmlns:a16="http://schemas.microsoft.com/office/drawing/2014/main" id="{82408C5B-9532-4E54-AA66-FD05633A4C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813" y="4082903"/>
            <a:ext cx="1860698" cy="1860698"/>
          </a:xfrm>
          <a:prstGeom prst="rect">
            <a:avLst/>
          </a:prstGeom>
        </p:spPr>
      </p:pic>
      <p:sp>
        <p:nvSpPr>
          <p:cNvPr id="56" name="Line Callout 1 55">
            <a:extLst>
              <a:ext uri="{FF2B5EF4-FFF2-40B4-BE49-F238E27FC236}">
                <a16:creationId xmlns:a16="http://schemas.microsoft.com/office/drawing/2014/main" id="{C90FAAC7-4C7A-026A-5D24-960B46321389}"/>
              </a:ext>
            </a:extLst>
          </p:cNvPr>
          <p:cNvSpPr/>
          <p:nvPr/>
        </p:nvSpPr>
        <p:spPr>
          <a:xfrm>
            <a:off x="11111455" y="281681"/>
            <a:ext cx="864732" cy="493094"/>
          </a:xfrm>
          <a:prstGeom prst="borderCallout1">
            <a:avLst>
              <a:gd name="adj1" fmla="val 18750"/>
              <a:gd name="adj2" fmla="val -8333"/>
              <a:gd name="adj3" fmla="val 458233"/>
              <a:gd name="adj4" fmla="val -22477"/>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Q1</a:t>
            </a:r>
            <a:endParaRPr lang="en-US" dirty="0">
              <a:solidFill>
                <a:srgbClr val="FF0000"/>
              </a:solidFill>
            </a:endParaRPr>
          </a:p>
        </p:txBody>
      </p:sp>
      <p:sp>
        <p:nvSpPr>
          <p:cNvPr id="57" name="Line Callout 1 56">
            <a:extLst>
              <a:ext uri="{FF2B5EF4-FFF2-40B4-BE49-F238E27FC236}">
                <a16:creationId xmlns:a16="http://schemas.microsoft.com/office/drawing/2014/main" id="{299B0FA3-8FD0-3912-3398-1D9F7646DBEC}"/>
              </a:ext>
            </a:extLst>
          </p:cNvPr>
          <p:cNvSpPr/>
          <p:nvPr/>
        </p:nvSpPr>
        <p:spPr>
          <a:xfrm>
            <a:off x="11082355" y="1174836"/>
            <a:ext cx="893832" cy="493094"/>
          </a:xfrm>
          <a:prstGeom prst="borderCallout1">
            <a:avLst>
              <a:gd name="adj1" fmla="val 18750"/>
              <a:gd name="adj2" fmla="val -8333"/>
              <a:gd name="adj3" fmla="val 269411"/>
              <a:gd name="adj4" fmla="val -21941"/>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Q2</a:t>
            </a:r>
          </a:p>
        </p:txBody>
      </p:sp>
      <p:sp>
        <p:nvSpPr>
          <p:cNvPr id="58" name="Line Callout 1 57">
            <a:extLst>
              <a:ext uri="{FF2B5EF4-FFF2-40B4-BE49-F238E27FC236}">
                <a16:creationId xmlns:a16="http://schemas.microsoft.com/office/drawing/2014/main" id="{01B9F3FA-0E1A-3AF7-AED0-8DB461D53B9B}"/>
              </a:ext>
            </a:extLst>
          </p:cNvPr>
          <p:cNvSpPr/>
          <p:nvPr/>
        </p:nvSpPr>
        <p:spPr>
          <a:xfrm>
            <a:off x="11082355" y="1960136"/>
            <a:ext cx="893832" cy="493094"/>
          </a:xfrm>
          <a:prstGeom prst="borderCallout1">
            <a:avLst>
              <a:gd name="adj1" fmla="val 18750"/>
              <a:gd name="adj2" fmla="val -8333"/>
              <a:gd name="adj3" fmla="val 130590"/>
              <a:gd name="adj4" fmla="val -21399"/>
            </a:avLst>
          </a:prstGeom>
          <a:solidFill>
            <a:schemeClr val="accent1">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0000"/>
                </a:solidFill>
              </a:rPr>
              <a:t>Q3</a:t>
            </a:r>
          </a:p>
        </p:txBody>
      </p:sp>
    </p:spTree>
    <p:extLst>
      <p:ext uri="{BB962C8B-B14F-4D97-AF65-F5344CB8AC3E}">
        <p14:creationId xmlns:p14="http://schemas.microsoft.com/office/powerpoint/2010/main" val="15061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9" grpId="0" animBg="1"/>
      <p:bldP spid="52" grpId="0"/>
      <p:bldP spid="53" grpId="0"/>
      <p:bldP spid="54" grpId="0"/>
      <p:bldP spid="56" grpId="0" animBg="1"/>
      <p:bldP spid="57" grpId="0" animBg="1"/>
      <p:bldP spid="5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3" name="TextBox 2">
            <a:extLst>
              <a:ext uri="{FF2B5EF4-FFF2-40B4-BE49-F238E27FC236}">
                <a16:creationId xmlns:a16="http://schemas.microsoft.com/office/drawing/2014/main" id="{B16D3A86-3F7C-F1A7-EDCE-CE0A61BD6E9C}"/>
              </a:ext>
            </a:extLst>
          </p:cNvPr>
          <p:cNvSpPr txBox="1"/>
          <p:nvPr/>
        </p:nvSpPr>
        <p:spPr>
          <a:xfrm>
            <a:off x="3600451" y="6100763"/>
            <a:ext cx="7215188" cy="646331"/>
          </a:xfrm>
          <a:prstGeom prst="rect">
            <a:avLst/>
          </a:prstGeom>
          <a:noFill/>
        </p:spPr>
        <p:txBody>
          <a:bodyPr wrap="square" rtlCol="0">
            <a:spAutoFit/>
          </a:bodyPr>
          <a:lstStyle/>
          <a:p>
            <a:r>
              <a:rPr lang="en-US" dirty="0"/>
              <a:t>Defining and Analysis: A Study of Client-Facing Data Scientists. Mosca, Robinson, Clarke, </a:t>
            </a:r>
            <a:r>
              <a:rPr lang="en-US" dirty="0" err="1"/>
              <a:t>Redelmeier</a:t>
            </a:r>
            <a:r>
              <a:rPr lang="en-US" dirty="0"/>
              <a:t>, Coates, Cashman, Chang. </a:t>
            </a:r>
          </a:p>
        </p:txBody>
      </p:sp>
      <p:pic>
        <p:nvPicPr>
          <p:cNvPr id="6" name="Picture 5">
            <a:extLst>
              <a:ext uri="{FF2B5EF4-FFF2-40B4-BE49-F238E27FC236}">
                <a16:creationId xmlns:a16="http://schemas.microsoft.com/office/drawing/2014/main" id="{3DFA8BC1-C2E5-B161-52C6-98423EB84D09}"/>
              </a:ext>
            </a:extLst>
          </p:cNvPr>
          <p:cNvPicPr>
            <a:picLocks noChangeAspect="1"/>
          </p:cNvPicPr>
          <p:nvPr/>
        </p:nvPicPr>
        <p:blipFill>
          <a:blip r:embed="rId3"/>
          <a:stretch>
            <a:fillRect/>
          </a:stretch>
        </p:blipFill>
        <p:spPr>
          <a:xfrm>
            <a:off x="11247108" y="6368781"/>
            <a:ext cx="850902" cy="352565"/>
          </a:xfrm>
          <a:prstGeom prst="rect">
            <a:avLst/>
          </a:prstGeom>
        </p:spPr>
      </p:pic>
      <p:sp>
        <p:nvSpPr>
          <p:cNvPr id="4" name="Rectangle 3">
            <a:extLst>
              <a:ext uri="{FF2B5EF4-FFF2-40B4-BE49-F238E27FC236}">
                <a16:creationId xmlns:a16="http://schemas.microsoft.com/office/drawing/2014/main" id="{EB86D938-C171-A824-8336-E55177EA2AC7}"/>
              </a:ext>
            </a:extLst>
          </p:cNvPr>
          <p:cNvSpPr/>
          <p:nvPr/>
        </p:nvSpPr>
        <p:spPr>
          <a:xfrm>
            <a:off x="3643315" y="1228845"/>
            <a:ext cx="3108960" cy="461665"/>
          </a:xfrm>
          <a:prstGeom prst="rect">
            <a:avLst/>
          </a:prstGeom>
          <a:solidFill>
            <a:schemeClr val="accent1"/>
          </a:solidFill>
        </p:spPr>
        <p:txBody>
          <a:bodyPr wrap="squar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Working backwards</a:t>
            </a:r>
          </a:p>
        </p:txBody>
      </p:sp>
      <p:sp>
        <p:nvSpPr>
          <p:cNvPr id="5" name="Rectangle 4">
            <a:extLst>
              <a:ext uri="{FF2B5EF4-FFF2-40B4-BE49-F238E27FC236}">
                <a16:creationId xmlns:a16="http://schemas.microsoft.com/office/drawing/2014/main" id="{0D850F49-F161-BB02-E85D-D324358B69CC}"/>
              </a:ext>
            </a:extLst>
          </p:cNvPr>
          <p:cNvSpPr/>
          <p:nvPr/>
        </p:nvSpPr>
        <p:spPr>
          <a:xfrm>
            <a:off x="4337277" y="2411196"/>
            <a:ext cx="3145972" cy="461665"/>
          </a:xfrm>
          <a:prstGeom prst="rect">
            <a:avLst/>
          </a:prstGeom>
          <a:solidFill>
            <a:schemeClr val="accent1"/>
          </a:solidFill>
        </p:spPr>
        <p:txBody>
          <a:bodyPr wrap="square" lIns="91440" tIns="45720" rIns="91440" bIns="45720">
            <a:spAutoFit/>
          </a:bodyPr>
          <a:lstStyle/>
          <a:p>
            <a:pPr algn="ctr"/>
            <a:r>
              <a:rPr lang="en-US" sz="2400" b="0" cap="none" spc="0" dirty="0">
                <a:ln w="0"/>
                <a:solidFill>
                  <a:schemeClr val="bg1"/>
                </a:solidFill>
                <a:effectLst>
                  <a:outerShdw blurRad="38100" dist="19050" dir="2700000" algn="tl" rotWithShape="0">
                    <a:schemeClr val="dk1">
                      <a:alpha val="40000"/>
                    </a:schemeClr>
                  </a:outerShdw>
                </a:effectLst>
              </a:rPr>
              <a:t>Probing</a:t>
            </a:r>
          </a:p>
        </p:txBody>
      </p:sp>
      <p:sp>
        <p:nvSpPr>
          <p:cNvPr id="7" name="Rectangle 6">
            <a:extLst>
              <a:ext uri="{FF2B5EF4-FFF2-40B4-BE49-F238E27FC236}">
                <a16:creationId xmlns:a16="http://schemas.microsoft.com/office/drawing/2014/main" id="{FC3F7175-7CA4-FFB1-57CE-0B83B4F6CCE5}"/>
              </a:ext>
            </a:extLst>
          </p:cNvPr>
          <p:cNvSpPr/>
          <p:nvPr/>
        </p:nvSpPr>
        <p:spPr>
          <a:xfrm>
            <a:off x="5058766" y="3463559"/>
            <a:ext cx="3108960" cy="461665"/>
          </a:xfrm>
          <a:prstGeom prst="rect">
            <a:avLst/>
          </a:prstGeom>
          <a:solidFill>
            <a:schemeClr val="accent1"/>
          </a:solidFill>
        </p:spPr>
        <p:txBody>
          <a:bodyPr wrap="square">
            <a:spAutoFit/>
          </a:bodyPr>
          <a:lstStyle/>
          <a:p>
            <a:pPr algn="ctr"/>
            <a:r>
              <a:rPr lang="en-US" sz="2400" dirty="0">
                <a:ln w="0"/>
                <a:solidFill>
                  <a:schemeClr val="bg1"/>
                </a:solidFill>
                <a:effectLst>
                  <a:outerShdw blurRad="38100" dist="19050" dir="2700000" algn="tl" rotWithShape="0">
                    <a:schemeClr val="dk1">
                      <a:alpha val="40000"/>
                    </a:schemeClr>
                  </a:outerShdw>
                </a:effectLst>
              </a:rPr>
              <a:t>Recommending</a:t>
            </a:r>
          </a:p>
        </p:txBody>
      </p:sp>
      <p:sp>
        <p:nvSpPr>
          <p:cNvPr id="8" name="Rectangle 7">
            <a:extLst>
              <a:ext uri="{FF2B5EF4-FFF2-40B4-BE49-F238E27FC236}">
                <a16:creationId xmlns:a16="http://schemas.microsoft.com/office/drawing/2014/main" id="{E3567300-F072-791F-9429-F0B29EF0B26D}"/>
              </a:ext>
            </a:extLst>
          </p:cNvPr>
          <p:cNvSpPr/>
          <p:nvPr/>
        </p:nvSpPr>
        <p:spPr>
          <a:xfrm>
            <a:off x="8167726" y="1949531"/>
            <a:ext cx="1789252"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NLP</a:t>
            </a:r>
          </a:p>
        </p:txBody>
      </p:sp>
      <p:sp>
        <p:nvSpPr>
          <p:cNvPr id="9" name="Rectangle 8">
            <a:extLst>
              <a:ext uri="{FF2B5EF4-FFF2-40B4-BE49-F238E27FC236}">
                <a16:creationId xmlns:a16="http://schemas.microsoft.com/office/drawing/2014/main" id="{439928BD-F3D4-3D88-29BD-72CE80C79C8F}"/>
              </a:ext>
            </a:extLst>
          </p:cNvPr>
          <p:cNvSpPr/>
          <p:nvPr/>
        </p:nvSpPr>
        <p:spPr>
          <a:xfrm>
            <a:off x="10191573" y="1949531"/>
            <a:ext cx="1789252" cy="923330"/>
          </a:xfrm>
          <a:prstGeom prst="rect">
            <a:avLst/>
          </a:prstGeom>
          <a:noFill/>
        </p:spPr>
        <p:txBody>
          <a:bodyPr wrap="square" lIns="91440" tIns="45720" rIns="91440" bIns="45720">
            <a:spAutoFit/>
          </a:bodyPr>
          <a:lstStyle/>
          <a:p>
            <a:pPr algn="ctr"/>
            <a:r>
              <a:rPr lang="en-US" sz="5400" b="1" cap="none" spc="0" dirty="0">
                <a:ln w="0"/>
                <a:solidFill>
                  <a:srgbClr val="FF0000"/>
                </a:solidFill>
                <a:effectLst>
                  <a:outerShdw blurRad="38100" dist="25400" dir="5400000" algn="ctr" rotWithShape="0">
                    <a:srgbClr val="6E747A">
                      <a:alpha val="43000"/>
                    </a:srgbClr>
                  </a:outerShdw>
                </a:effectLst>
              </a:rPr>
              <a:t>XAI</a:t>
            </a:r>
          </a:p>
        </p:txBody>
      </p:sp>
      <p:sp>
        <p:nvSpPr>
          <p:cNvPr id="10" name="Rectangle 9">
            <a:extLst>
              <a:ext uri="{FF2B5EF4-FFF2-40B4-BE49-F238E27FC236}">
                <a16:creationId xmlns:a16="http://schemas.microsoft.com/office/drawing/2014/main" id="{24CF6137-24AF-4AA2-7A8B-D0BDB6D201DF}"/>
              </a:ext>
            </a:extLst>
          </p:cNvPr>
          <p:cNvSpPr/>
          <p:nvPr/>
        </p:nvSpPr>
        <p:spPr>
          <a:xfrm>
            <a:off x="8854529" y="2955087"/>
            <a:ext cx="2674087" cy="923330"/>
          </a:xfrm>
          <a:prstGeom prst="rect">
            <a:avLst/>
          </a:prstGeom>
          <a:noFill/>
        </p:spPr>
        <p:txBody>
          <a:bodyPr wrap="square" lIns="91440" tIns="45720" rIns="91440" bIns="45720">
            <a:spAutoFit/>
          </a:bodyPr>
          <a:lstStyle/>
          <a:p>
            <a:pPr algn="ctr"/>
            <a:r>
              <a:rPr lang="en-US" sz="5400" b="1" cap="none" spc="0" dirty="0" err="1">
                <a:ln w="0"/>
                <a:solidFill>
                  <a:srgbClr val="FF0000"/>
                </a:solidFill>
                <a:effectLst>
                  <a:outerShdw blurRad="38100" dist="25400" dir="5400000" algn="ctr" rotWithShape="0">
                    <a:srgbClr val="6E747A">
                      <a:alpha val="43000"/>
                    </a:srgbClr>
                  </a:outerShdw>
                </a:effectLst>
              </a:rPr>
              <a:t>AutoML</a:t>
            </a:r>
            <a:endParaRPr lang="en-US" sz="5400" b="1" cap="none" spc="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5602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lang="en-US" sz="2800" b="1" spc="-25" dirty="0">
                <a:solidFill>
                  <a:schemeClr val="tx1">
                    <a:lumMod val="75000"/>
                    <a:lumOff val="25000"/>
                  </a:schemeClr>
                </a:solidFill>
                <a:cs typeface="Arial"/>
              </a:rPr>
              <a:t>2</a:t>
            </a:r>
            <a:r>
              <a:rPr sz="2800" b="1" spc="-25" dirty="0">
                <a:solidFill>
                  <a:schemeClr val="tx1">
                    <a:lumMod val="75000"/>
                    <a:lumOff val="25000"/>
                  </a:schemeClr>
                </a:solidFill>
                <a:cs typeface="Arial"/>
              </a:rPr>
              <a:t>:</a:t>
            </a:r>
            <a:endParaRPr sz="2800" dirty="0">
              <a:solidFill>
                <a:schemeClr val="tx1">
                  <a:lumMod val="75000"/>
                  <a:lumOff val="25000"/>
                </a:schemeClr>
              </a:solidFill>
              <a:cs typeface="Arial"/>
            </a:endParaRPr>
          </a:p>
          <a:p>
            <a:pPr algn="ctr">
              <a:spcBef>
                <a:spcPts val="45"/>
              </a:spcBef>
            </a:pPr>
            <a:r>
              <a:rPr lang="en-US" sz="2800" dirty="0">
                <a:solidFill>
                  <a:schemeClr val="tx1">
                    <a:lumMod val="75000"/>
                    <a:lumOff val="25000"/>
                  </a:schemeClr>
                </a:solidFill>
                <a:cs typeface="Arial"/>
              </a:rPr>
              <a:t>See the bigger picture</a:t>
            </a:r>
            <a:endParaRPr sz="2800" dirty="0">
              <a:solidFill>
                <a:schemeClr val="tx1">
                  <a:lumMod val="75000"/>
                  <a:lumOff val="25000"/>
                </a:schemeClr>
              </a:solidFill>
              <a:cs typeface="Arial"/>
            </a:endParaRPr>
          </a:p>
        </p:txBody>
      </p:sp>
    </p:spTree>
    <p:extLst>
      <p:ext uri="{BB962C8B-B14F-4D97-AF65-F5344CB8AC3E}">
        <p14:creationId xmlns:p14="http://schemas.microsoft.com/office/powerpoint/2010/main" val="3657456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6E5C58-660E-1F77-EE0D-03CA8755947E}"/>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stCxn id="11" idx="6"/>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699" r="75007" b="5053"/>
          <a:stretch/>
        </p:blipFill>
        <p:spPr bwMode="auto">
          <a:xfrm>
            <a:off x="5184288" y="4700716"/>
            <a:ext cx="1473905" cy="41798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307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6E5C58-660E-1F77-EE0D-03CA8755947E}"/>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stCxn id="11" idx="6"/>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90" r="75007" b="5053"/>
          <a:stretch/>
        </p:blipFill>
        <p:spPr bwMode="auto">
          <a:xfrm>
            <a:off x="5268478" y="4700645"/>
            <a:ext cx="1473905" cy="355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descr="ANCIENT EGYPT - 212 OLD BOOKS ON USB - PYRAMIDS GIZA ARCHAEOLOGY  HIEROGLYPHICS">
            <a:extLst>
              <a:ext uri="{FF2B5EF4-FFF2-40B4-BE49-F238E27FC236}">
                <a16:creationId xmlns:a16="http://schemas.microsoft.com/office/drawing/2014/main" id="{356CF717-9E72-AEC7-FC8E-EFC96DF550C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7710" b="96599" l="9896" r="91667">
                        <a14:foregroundMark x1="62370" y1="7710" x2="62370" y2="7710"/>
                        <a14:foregroundMark x1="35547" y1="92290" x2="35547" y2="92290"/>
                        <a14:foregroundMark x1="39453" y1="96712" x2="39453" y2="96712"/>
                        <a14:foregroundMark x1="91667" y1="82880" x2="91667" y2="82880"/>
                        <a14:foregroundMark x1="42969" y1="44331" x2="42969" y2="44331"/>
                      </a14:backgroundRemoval>
                    </a14:imgEffect>
                  </a14:imgLayer>
                </a14:imgProps>
              </a:ext>
              <a:ext uri="{28A0092B-C50C-407E-A947-70E740481C1C}">
                <a14:useLocalDpi xmlns:a14="http://schemas.microsoft.com/office/drawing/2010/main" val="0"/>
              </a:ext>
            </a:extLst>
          </a:blip>
          <a:srcRect/>
          <a:stretch>
            <a:fillRect/>
          </a:stretch>
        </p:blipFill>
        <p:spPr bwMode="auto">
          <a:xfrm>
            <a:off x="3490098" y="2651571"/>
            <a:ext cx="2121095" cy="243570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ack background with a black square&#10;&#10;Description automatically generated with medium confidence">
            <a:extLst>
              <a:ext uri="{FF2B5EF4-FFF2-40B4-BE49-F238E27FC236}">
                <a16:creationId xmlns:a16="http://schemas.microsoft.com/office/drawing/2014/main" id="{2D4BE22A-B7D0-DE31-2D03-75105DDE7C99}"/>
              </a:ext>
            </a:extLst>
          </p:cNvPr>
          <p:cNvPicPr>
            <a:picLocks noChangeAspect="1"/>
          </p:cNvPicPr>
          <p:nvPr/>
        </p:nvPicPr>
        <p:blipFill>
          <a:blip r:embed="rId6"/>
          <a:stretch>
            <a:fillRect/>
          </a:stretch>
        </p:blipFill>
        <p:spPr>
          <a:xfrm flipH="1">
            <a:off x="8899337" y="3138557"/>
            <a:ext cx="1926236" cy="1926236"/>
          </a:xfrm>
          <a:prstGeom prst="rect">
            <a:avLst/>
          </a:prstGeom>
        </p:spPr>
      </p:pic>
    </p:spTree>
    <p:extLst>
      <p:ext uri="{BB962C8B-B14F-4D97-AF65-F5344CB8AC3E}">
        <p14:creationId xmlns:p14="http://schemas.microsoft.com/office/powerpoint/2010/main" val="925090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
        <p:nvSpPr>
          <p:cNvPr id="9" name="Rectangle 8">
            <a:extLst>
              <a:ext uri="{FF2B5EF4-FFF2-40B4-BE49-F238E27FC236}">
                <a16:creationId xmlns:a16="http://schemas.microsoft.com/office/drawing/2014/main" id="{7C081F67-B985-5E35-ACE1-D149C381BABA}"/>
              </a:ext>
            </a:extLst>
          </p:cNvPr>
          <p:cNvSpPr/>
          <p:nvPr/>
        </p:nvSpPr>
        <p:spPr>
          <a:xfrm>
            <a:off x="4482059" y="2248525"/>
            <a:ext cx="5756223" cy="344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EA69D9-D6CF-A87E-6EE8-C397F1D70EA6}"/>
              </a:ext>
            </a:extLst>
          </p:cNvPr>
          <p:cNvSpPr/>
          <p:nvPr/>
        </p:nvSpPr>
        <p:spPr>
          <a:xfrm>
            <a:off x="5913619" y="3915185"/>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C7B697-2BE4-1ACE-D370-924964176CBE}"/>
              </a:ext>
            </a:extLst>
          </p:cNvPr>
          <p:cNvSpPr/>
          <p:nvPr/>
        </p:nvSpPr>
        <p:spPr>
          <a:xfrm>
            <a:off x="7768147" y="3429000"/>
            <a:ext cx="659567" cy="618344"/>
          </a:xfrm>
          <a:prstGeom prst="ellipse">
            <a:avLst/>
          </a:prstGeom>
          <a:noFill/>
          <a:ln w="28575">
            <a:solidFill>
              <a:srgbClr val="00B05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BDC27CEA-381F-D84F-ADEF-720D725E3520}"/>
              </a:ext>
            </a:extLst>
          </p:cNvPr>
          <p:cNvCxnSpPr>
            <a:cxnSpLocks/>
            <a:endCxn id="18" idx="2"/>
          </p:cNvCxnSpPr>
          <p:nvPr/>
        </p:nvCxnSpPr>
        <p:spPr>
          <a:xfrm>
            <a:off x="6580808" y="3261813"/>
            <a:ext cx="1187339" cy="476359"/>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F95ED64-EBEB-882E-8D3F-1439EC28199F}"/>
              </a:ext>
            </a:extLst>
          </p:cNvPr>
          <p:cNvCxnSpPr>
            <a:cxnSpLocks/>
            <a:stCxn id="12" idx="6"/>
            <a:endCxn id="18" idx="2"/>
          </p:cNvCxnSpPr>
          <p:nvPr/>
        </p:nvCxnSpPr>
        <p:spPr>
          <a:xfrm flipV="1">
            <a:off x="6573186" y="3738172"/>
            <a:ext cx="1194961" cy="486185"/>
          </a:xfrm>
          <a:prstGeom prst="line">
            <a:avLst/>
          </a:prstGeom>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4F5EEA47-8512-03A7-571C-2B14B0EBA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090" r="75007" b="5053"/>
          <a:stretch/>
        </p:blipFill>
        <p:spPr bwMode="auto">
          <a:xfrm>
            <a:off x="5268478" y="4700645"/>
            <a:ext cx="1473905" cy="3551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8C1AA83-2162-1A04-1731-9A4DB5C57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624" t="77842" r="8583" b="14301"/>
          <a:stretch/>
        </p:blipFill>
        <p:spPr bwMode="auto">
          <a:xfrm>
            <a:off x="7768147" y="4732137"/>
            <a:ext cx="1049311" cy="35514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21B8B96-FAA1-78D6-B1AE-0094469195B2}"/>
              </a:ext>
            </a:extLst>
          </p:cNvPr>
          <p:cNvSpPr/>
          <p:nvPr/>
        </p:nvSpPr>
        <p:spPr>
          <a:xfrm>
            <a:off x="5921241" y="2952641"/>
            <a:ext cx="659567" cy="618344"/>
          </a:xfrm>
          <a:prstGeom prst="ellipse">
            <a:avLst/>
          </a:prstGeom>
          <a:noFill/>
          <a:ln w="28575">
            <a:solidFill>
              <a:srgbClr val="00B0F0"/>
            </a:solidFill>
            <a:extLst>
              <a:ext uri="{C807C97D-BFC1-408E-A445-0C87EB9F89A2}">
                <ask:lineSketchStyleProps xmlns:ask="http://schemas.microsoft.com/office/drawing/2018/sketchyshapes" sd="1219033472">
                  <a:custGeom>
                    <a:avLst/>
                    <a:gdLst>
                      <a:gd name="connsiteX0" fmla="*/ 0 w 1044315"/>
                      <a:gd name="connsiteY0" fmla="*/ 519035 h 1038069"/>
                      <a:gd name="connsiteX1" fmla="*/ 522158 w 1044315"/>
                      <a:gd name="connsiteY1" fmla="*/ 0 h 1038069"/>
                      <a:gd name="connsiteX2" fmla="*/ 1044316 w 1044315"/>
                      <a:gd name="connsiteY2" fmla="*/ 519035 h 1038069"/>
                      <a:gd name="connsiteX3" fmla="*/ 522158 w 1044315"/>
                      <a:gd name="connsiteY3" fmla="*/ 1038070 h 1038069"/>
                      <a:gd name="connsiteX4" fmla="*/ 0 w 1044315"/>
                      <a:gd name="connsiteY4" fmla="*/ 519035 h 103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315" h="1038069" extrusionOk="0">
                        <a:moveTo>
                          <a:pt x="0" y="519035"/>
                        </a:moveTo>
                        <a:cubicBezTo>
                          <a:pt x="-49016" y="202146"/>
                          <a:pt x="222122" y="4375"/>
                          <a:pt x="522158" y="0"/>
                        </a:cubicBezTo>
                        <a:cubicBezTo>
                          <a:pt x="837319" y="5638"/>
                          <a:pt x="989668" y="234118"/>
                          <a:pt x="1044316" y="519035"/>
                        </a:cubicBezTo>
                        <a:cubicBezTo>
                          <a:pt x="1023758" y="825766"/>
                          <a:pt x="802954" y="1079988"/>
                          <a:pt x="522158" y="1038070"/>
                        </a:cubicBezTo>
                        <a:cubicBezTo>
                          <a:pt x="185245" y="1011517"/>
                          <a:pt x="11164" y="811024"/>
                          <a:pt x="0" y="51903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a black square&#10;&#10;Description automatically generated with medium confidence">
            <a:extLst>
              <a:ext uri="{FF2B5EF4-FFF2-40B4-BE49-F238E27FC236}">
                <a16:creationId xmlns:a16="http://schemas.microsoft.com/office/drawing/2014/main" id="{69D4AFD3-BBBA-0A6C-16CB-F0FFB35E40CC}"/>
              </a:ext>
            </a:extLst>
          </p:cNvPr>
          <p:cNvPicPr>
            <a:picLocks noChangeAspect="1"/>
          </p:cNvPicPr>
          <p:nvPr/>
        </p:nvPicPr>
        <p:blipFill>
          <a:blip r:embed="rId4"/>
          <a:stretch>
            <a:fillRect/>
          </a:stretch>
        </p:blipFill>
        <p:spPr>
          <a:xfrm flipH="1">
            <a:off x="8899337" y="3138557"/>
            <a:ext cx="1926236" cy="1926236"/>
          </a:xfrm>
          <a:prstGeom prst="rect">
            <a:avLst/>
          </a:prstGeom>
        </p:spPr>
      </p:pic>
      <p:pic>
        <p:nvPicPr>
          <p:cNvPr id="15" name="Graphic 14" descr="Internet with solid fill">
            <a:extLst>
              <a:ext uri="{FF2B5EF4-FFF2-40B4-BE49-F238E27FC236}">
                <a16:creationId xmlns:a16="http://schemas.microsoft.com/office/drawing/2014/main" id="{9DE13ABE-1D57-504F-602A-2D877D046A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22998" y="2534399"/>
            <a:ext cx="2266581" cy="2266581"/>
          </a:xfrm>
          <a:prstGeom prst="rect">
            <a:avLst/>
          </a:prstGeom>
        </p:spPr>
      </p:pic>
    </p:spTree>
    <p:extLst>
      <p:ext uri="{BB962C8B-B14F-4D97-AF65-F5344CB8AC3E}">
        <p14:creationId xmlns:p14="http://schemas.microsoft.com/office/powerpoint/2010/main" val="716962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2050" name="Picture 2">
            <a:extLst>
              <a:ext uri="{FF2B5EF4-FFF2-40B4-BE49-F238E27FC236}">
                <a16:creationId xmlns:a16="http://schemas.microsoft.com/office/drawing/2014/main" id="{4B0F9426-4B45-3F14-B0E3-E60A382DF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465" y="1169233"/>
            <a:ext cx="5897364" cy="45195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BA0194-5779-2B13-4119-C280BFFEFB8A}"/>
              </a:ext>
            </a:extLst>
          </p:cNvPr>
          <p:cNvSpPr txBox="1"/>
          <p:nvPr/>
        </p:nvSpPr>
        <p:spPr>
          <a:xfrm>
            <a:off x="5913619" y="6211669"/>
            <a:ext cx="6100996" cy="646331"/>
          </a:xfrm>
          <a:prstGeom prst="rect">
            <a:avLst/>
          </a:prstGeom>
          <a:noFill/>
        </p:spPr>
        <p:txBody>
          <a:bodyPr wrap="square">
            <a:spAutoFit/>
          </a:bodyPr>
          <a:lstStyle/>
          <a:p>
            <a:r>
              <a:rPr lang="en-US" dirty="0"/>
              <a:t>https://</a:t>
            </a:r>
            <a:r>
              <a:rPr lang="en-US" dirty="0" err="1"/>
              <a:t>towardsdatascience.com</a:t>
            </a:r>
            <a:r>
              <a:rPr lang="en-US" dirty="0"/>
              <a:t>/introducing-recurrent-neural-networks-f359653d7020</a:t>
            </a:r>
          </a:p>
        </p:txBody>
      </p:sp>
    </p:spTree>
    <p:extLst>
      <p:ext uri="{BB962C8B-B14F-4D97-AF65-F5344CB8AC3E}">
        <p14:creationId xmlns:p14="http://schemas.microsoft.com/office/powerpoint/2010/main" val="297019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4" name="Picture 3" descr="A line with black text&#10;&#10;Description automatically generated">
            <a:extLst>
              <a:ext uri="{FF2B5EF4-FFF2-40B4-BE49-F238E27FC236}">
                <a16:creationId xmlns:a16="http://schemas.microsoft.com/office/drawing/2014/main" id="{C03A671B-299C-165B-84BD-DD91E1A32B19}"/>
              </a:ext>
            </a:extLst>
          </p:cNvPr>
          <p:cNvPicPr>
            <a:picLocks noChangeAspect="1"/>
          </p:cNvPicPr>
          <p:nvPr/>
        </p:nvPicPr>
        <p:blipFill>
          <a:blip r:embed="rId3"/>
          <a:stretch>
            <a:fillRect/>
          </a:stretch>
        </p:blipFill>
        <p:spPr>
          <a:xfrm>
            <a:off x="3810000" y="2467425"/>
            <a:ext cx="6868394" cy="104933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DC318C52-978A-A6C5-B367-8C67C9842CA6}"/>
              </a:ext>
            </a:extLst>
          </p:cNvPr>
          <p:cNvPicPr>
            <a:picLocks noChangeAspect="1"/>
          </p:cNvPicPr>
          <p:nvPr/>
        </p:nvPicPr>
        <p:blipFill>
          <a:blip r:embed="rId4"/>
          <a:stretch>
            <a:fillRect/>
          </a:stretch>
        </p:blipFill>
        <p:spPr>
          <a:xfrm>
            <a:off x="3506281" y="709948"/>
            <a:ext cx="8468827" cy="5438104"/>
          </a:xfrm>
          <a:prstGeom prst="rect">
            <a:avLst/>
          </a:prstGeom>
        </p:spPr>
      </p:pic>
      <p:sp>
        <p:nvSpPr>
          <p:cNvPr id="8" name="TextBox 7">
            <a:extLst>
              <a:ext uri="{FF2B5EF4-FFF2-40B4-BE49-F238E27FC236}">
                <a16:creationId xmlns:a16="http://schemas.microsoft.com/office/drawing/2014/main" id="{CDA4E190-8380-193C-3207-B31D128473AA}"/>
              </a:ext>
            </a:extLst>
          </p:cNvPr>
          <p:cNvSpPr txBox="1"/>
          <p:nvPr/>
        </p:nvSpPr>
        <p:spPr>
          <a:xfrm>
            <a:off x="3810000" y="6148052"/>
            <a:ext cx="8767372" cy="646331"/>
          </a:xfrm>
          <a:prstGeom prst="rect">
            <a:avLst/>
          </a:prstGeom>
          <a:noFill/>
        </p:spPr>
        <p:txBody>
          <a:bodyPr wrap="square" rtlCol="0">
            <a:spAutoFit/>
          </a:bodyPr>
          <a:lstStyle/>
          <a:p>
            <a:r>
              <a:rPr lang="en-US" dirty="0" err="1"/>
              <a:t>RNNbow</a:t>
            </a:r>
            <a:r>
              <a:rPr lang="en-US" dirty="0"/>
              <a:t>: Visualizing Learning via Backpropagation Gradients in Recurrent Neural Networks. Cashman, Patterson, Mosca, Watts, Robinson, Chang. </a:t>
            </a:r>
          </a:p>
        </p:txBody>
      </p:sp>
    </p:spTree>
    <p:extLst>
      <p:ext uri="{BB962C8B-B14F-4D97-AF65-F5344CB8AC3E}">
        <p14:creationId xmlns:p14="http://schemas.microsoft.com/office/powerpoint/2010/main" val="42131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sp>
        <p:nvSpPr>
          <p:cNvPr id="4" name="object 4"/>
          <p:cNvSpPr txBox="1"/>
          <p:nvPr/>
        </p:nvSpPr>
        <p:spPr>
          <a:xfrm>
            <a:off x="5435561" y="2693571"/>
            <a:ext cx="3959225" cy="885190"/>
          </a:xfrm>
          <a:prstGeom prst="rect">
            <a:avLst/>
          </a:prstGeom>
        </p:spPr>
        <p:txBody>
          <a:bodyPr vert="horz" wrap="square" lIns="0" tIns="12700" rIns="0" bIns="0" rtlCol="0">
            <a:spAutoFit/>
          </a:bodyPr>
          <a:lstStyle/>
          <a:p>
            <a:pPr marR="91440" algn="ctr">
              <a:spcBef>
                <a:spcPts val="100"/>
              </a:spcBef>
            </a:pPr>
            <a:r>
              <a:rPr sz="2800" b="1" dirty="0">
                <a:solidFill>
                  <a:schemeClr val="tx1">
                    <a:lumMod val="75000"/>
                    <a:lumOff val="25000"/>
                  </a:schemeClr>
                </a:solidFill>
                <a:cs typeface="Arial"/>
              </a:rPr>
              <a:t>Idea</a:t>
            </a:r>
            <a:r>
              <a:rPr sz="2800" b="1" spc="-40" dirty="0">
                <a:solidFill>
                  <a:schemeClr val="tx1">
                    <a:lumMod val="75000"/>
                    <a:lumOff val="25000"/>
                  </a:schemeClr>
                </a:solidFill>
                <a:cs typeface="Arial"/>
              </a:rPr>
              <a:t> </a:t>
            </a:r>
            <a:r>
              <a:rPr lang="en-US" sz="2800" b="1" spc="-25" dirty="0">
                <a:solidFill>
                  <a:schemeClr val="tx1">
                    <a:lumMod val="75000"/>
                    <a:lumOff val="25000"/>
                  </a:schemeClr>
                </a:solidFill>
                <a:cs typeface="Arial"/>
              </a:rPr>
              <a:t>3</a:t>
            </a:r>
            <a:r>
              <a:rPr sz="2800" b="1" spc="-25" dirty="0">
                <a:solidFill>
                  <a:schemeClr val="tx1">
                    <a:lumMod val="75000"/>
                    <a:lumOff val="25000"/>
                  </a:schemeClr>
                </a:solidFill>
                <a:cs typeface="Arial"/>
              </a:rPr>
              <a:t>:</a:t>
            </a:r>
            <a:endParaRPr sz="2800" dirty="0">
              <a:solidFill>
                <a:schemeClr val="tx1">
                  <a:lumMod val="75000"/>
                  <a:lumOff val="25000"/>
                </a:schemeClr>
              </a:solidFill>
              <a:cs typeface="Arial"/>
            </a:endParaRPr>
          </a:p>
          <a:p>
            <a:pPr algn="ctr">
              <a:spcBef>
                <a:spcPts val="45"/>
              </a:spcBef>
            </a:pPr>
            <a:r>
              <a:rPr lang="en-US" sz="2800" dirty="0">
                <a:solidFill>
                  <a:schemeClr val="tx1">
                    <a:lumMod val="75000"/>
                    <a:lumOff val="25000"/>
                  </a:schemeClr>
                </a:solidFill>
                <a:cs typeface="Arial"/>
              </a:rPr>
              <a:t>Avoid getting stuck</a:t>
            </a:r>
            <a:endParaRPr sz="2800" dirty="0">
              <a:solidFill>
                <a:schemeClr val="tx1">
                  <a:lumMod val="75000"/>
                  <a:lumOff val="25000"/>
                </a:schemeClr>
              </a:solidFill>
              <a:cs typeface="Arial"/>
            </a:endParaRPr>
          </a:p>
        </p:txBody>
      </p:sp>
    </p:spTree>
    <p:extLst>
      <p:ext uri="{BB962C8B-B14F-4D97-AF65-F5344CB8AC3E}">
        <p14:creationId xmlns:p14="http://schemas.microsoft.com/office/powerpoint/2010/main" val="3989361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6"/>
          <a:stretch>
            <a:fillRect/>
          </a:stretch>
        </p:blipFill>
        <p:spPr>
          <a:xfrm>
            <a:off x="10105313" y="6015566"/>
            <a:ext cx="990600" cy="558800"/>
          </a:xfrm>
          <a:prstGeom prst="rect">
            <a:avLst/>
          </a:prstGeom>
        </p:spPr>
      </p:pic>
      <p:pic>
        <p:nvPicPr>
          <p:cNvPr id="7" name="Screen Recording 2021-05-11 at 2.57.08 PM" descr="Screen Recording 2021-05-11 at 2.57.08 PM">
            <a:hlinkClick r:id="" action="ppaction://media"/>
            <a:extLst>
              <a:ext uri="{FF2B5EF4-FFF2-40B4-BE49-F238E27FC236}">
                <a16:creationId xmlns:a16="http://schemas.microsoft.com/office/drawing/2014/main" id="{D1E40110-A01C-38C0-E0A0-7C6FA454BA0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97310" y="1892274"/>
            <a:ext cx="4878855" cy="2845999"/>
          </a:xfrm>
          <a:prstGeom prst="rect">
            <a:avLst/>
          </a:prstGeom>
          <a:ln>
            <a:solidFill>
              <a:schemeClr val="tx2"/>
            </a:solidFill>
          </a:ln>
        </p:spPr>
      </p:pic>
      <p:sp>
        <p:nvSpPr>
          <p:cNvPr id="8" name="TextBox 7">
            <a:extLst>
              <a:ext uri="{FF2B5EF4-FFF2-40B4-BE49-F238E27FC236}">
                <a16:creationId xmlns:a16="http://schemas.microsoft.com/office/drawing/2014/main" id="{8F1BC844-B870-9B3D-5114-B225B8772374}"/>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98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7"/>
          <a:stretch>
            <a:fillRect/>
          </a:stretch>
        </p:blipFill>
        <p:spPr>
          <a:xfrm>
            <a:off x="10105313" y="6015566"/>
            <a:ext cx="990600" cy="558800"/>
          </a:xfrm>
          <a:prstGeom prst="rect">
            <a:avLst/>
          </a:prstGeom>
        </p:spPr>
      </p:pic>
      <p:pic>
        <p:nvPicPr>
          <p:cNvPr id="4" name="Graphic 3" descr="Watch outline">
            <a:extLst>
              <a:ext uri="{FF2B5EF4-FFF2-40B4-BE49-F238E27FC236}">
                <a16:creationId xmlns:a16="http://schemas.microsoft.com/office/drawing/2014/main" id="{D02DA3CE-D915-21D8-68E5-A42221613A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08062" y="1565848"/>
            <a:ext cx="1245962" cy="1245962"/>
          </a:xfrm>
          <a:prstGeom prst="rect">
            <a:avLst/>
          </a:prstGeom>
        </p:spPr>
      </p:pic>
      <p:pic>
        <p:nvPicPr>
          <p:cNvPr id="8" name="Graphic 7" descr="Head with gears outline">
            <a:extLst>
              <a:ext uri="{FF2B5EF4-FFF2-40B4-BE49-F238E27FC236}">
                <a16:creationId xmlns:a16="http://schemas.microsoft.com/office/drawing/2014/main" id="{4D3557FA-0F9A-4B56-B652-1755BC0B05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307818" y="2443946"/>
            <a:ext cx="1247374" cy="1247374"/>
          </a:xfrm>
          <a:prstGeom prst="rect">
            <a:avLst/>
          </a:prstGeom>
        </p:spPr>
      </p:pic>
      <p:pic>
        <p:nvPicPr>
          <p:cNvPr id="9" name="Graphic 8" descr="Shield Tick outline">
            <a:extLst>
              <a:ext uri="{FF2B5EF4-FFF2-40B4-BE49-F238E27FC236}">
                <a16:creationId xmlns:a16="http://schemas.microsoft.com/office/drawing/2014/main" id="{F555E784-A709-ABCC-E462-0853054D9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53864" y="4061955"/>
            <a:ext cx="1245962" cy="1245962"/>
          </a:xfrm>
          <a:prstGeom prst="rect">
            <a:avLst/>
          </a:prstGeom>
        </p:spPr>
      </p:pic>
      <p:pic>
        <p:nvPicPr>
          <p:cNvPr id="10" name="Graphic 9" descr="Steering Wheel outline">
            <a:extLst>
              <a:ext uri="{FF2B5EF4-FFF2-40B4-BE49-F238E27FC236}">
                <a16:creationId xmlns:a16="http://schemas.microsoft.com/office/drawing/2014/main" id="{8D29AB7E-9489-929A-5AF5-3074962EF0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8062" y="3225160"/>
            <a:ext cx="1245962" cy="1245962"/>
          </a:xfrm>
          <a:prstGeom prst="rect">
            <a:avLst/>
          </a:prstGeom>
        </p:spPr>
      </p:pic>
      <p:sp>
        <p:nvSpPr>
          <p:cNvPr id="11" name="Right Arrow 10">
            <a:extLst>
              <a:ext uri="{FF2B5EF4-FFF2-40B4-BE49-F238E27FC236}">
                <a16:creationId xmlns:a16="http://schemas.microsoft.com/office/drawing/2014/main" id="{AD8AE684-95F8-125F-97DE-19F37CBC7FD2}"/>
              </a:ext>
            </a:extLst>
          </p:cNvPr>
          <p:cNvSpPr/>
          <p:nvPr/>
        </p:nvSpPr>
        <p:spPr>
          <a:xfrm>
            <a:off x="5890521" y="3276329"/>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55945DC-6D2F-2314-4776-08772A70A1EF}"/>
              </a:ext>
            </a:extLst>
          </p:cNvPr>
          <p:cNvSpPr txBox="1"/>
          <p:nvPr/>
        </p:nvSpPr>
        <p:spPr>
          <a:xfrm>
            <a:off x="9699826" y="4533547"/>
            <a:ext cx="1247373" cy="307777"/>
          </a:xfrm>
          <a:custGeom>
            <a:avLst/>
            <a:gdLst>
              <a:gd name="connsiteX0" fmla="*/ 0 w 1247373"/>
              <a:gd name="connsiteY0" fmla="*/ 0 h 307777"/>
              <a:gd name="connsiteX1" fmla="*/ 598739 w 1247373"/>
              <a:gd name="connsiteY1" fmla="*/ 0 h 307777"/>
              <a:gd name="connsiteX2" fmla="*/ 1247373 w 1247373"/>
              <a:gd name="connsiteY2" fmla="*/ 0 h 307777"/>
              <a:gd name="connsiteX3" fmla="*/ 1247373 w 1247373"/>
              <a:gd name="connsiteY3" fmla="*/ 307777 h 307777"/>
              <a:gd name="connsiteX4" fmla="*/ 648634 w 1247373"/>
              <a:gd name="connsiteY4" fmla="*/ 307777 h 307777"/>
              <a:gd name="connsiteX5" fmla="*/ 0 w 1247373"/>
              <a:gd name="connsiteY5" fmla="*/ 307777 h 307777"/>
              <a:gd name="connsiteX6" fmla="*/ 0 w 1247373"/>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73" h="307777" fill="none" extrusionOk="0">
                <a:moveTo>
                  <a:pt x="0" y="0"/>
                </a:moveTo>
                <a:cubicBezTo>
                  <a:pt x="165372" y="-18121"/>
                  <a:pt x="364000" y="-9896"/>
                  <a:pt x="598739" y="0"/>
                </a:cubicBezTo>
                <a:cubicBezTo>
                  <a:pt x="833478" y="9896"/>
                  <a:pt x="1049773" y="-31941"/>
                  <a:pt x="1247373" y="0"/>
                </a:cubicBezTo>
                <a:cubicBezTo>
                  <a:pt x="1249106" y="128874"/>
                  <a:pt x="1238092" y="161544"/>
                  <a:pt x="1247373" y="307777"/>
                </a:cubicBezTo>
                <a:cubicBezTo>
                  <a:pt x="981395" y="309826"/>
                  <a:pt x="915735" y="326979"/>
                  <a:pt x="648634" y="307777"/>
                </a:cubicBezTo>
                <a:cubicBezTo>
                  <a:pt x="381533" y="288575"/>
                  <a:pt x="130625" y="322171"/>
                  <a:pt x="0" y="307777"/>
                </a:cubicBezTo>
                <a:cubicBezTo>
                  <a:pt x="-9057" y="167740"/>
                  <a:pt x="7257" y="91733"/>
                  <a:pt x="0" y="0"/>
                </a:cubicBezTo>
                <a:close/>
              </a:path>
              <a:path w="1247373" h="307777" stroke="0" extrusionOk="0">
                <a:moveTo>
                  <a:pt x="0" y="0"/>
                </a:moveTo>
                <a:cubicBezTo>
                  <a:pt x="289836" y="-29398"/>
                  <a:pt x="515087" y="21523"/>
                  <a:pt x="648634" y="0"/>
                </a:cubicBezTo>
                <a:cubicBezTo>
                  <a:pt x="782181" y="-21523"/>
                  <a:pt x="1029536" y="-7870"/>
                  <a:pt x="1247373" y="0"/>
                </a:cubicBezTo>
                <a:cubicBezTo>
                  <a:pt x="1260932" y="73425"/>
                  <a:pt x="1253309" y="169624"/>
                  <a:pt x="1247373" y="307777"/>
                </a:cubicBezTo>
                <a:cubicBezTo>
                  <a:pt x="989276" y="305029"/>
                  <a:pt x="895814" y="296869"/>
                  <a:pt x="636160" y="307777"/>
                </a:cubicBezTo>
                <a:cubicBezTo>
                  <a:pt x="376506" y="318685"/>
                  <a:pt x="233488" y="323140"/>
                  <a:pt x="0" y="307777"/>
                </a:cubicBezTo>
                <a:cubicBezTo>
                  <a:pt x="-1912" y="195777"/>
                  <a:pt x="9849" y="127468"/>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err="1">
                <a:effectLst/>
              </a:rPr>
              <a:t>Badam</a:t>
            </a:r>
            <a:r>
              <a:rPr lang="en-US" sz="1400" dirty="0">
                <a:effectLst/>
              </a:rPr>
              <a:t> 2017</a:t>
            </a:r>
          </a:p>
        </p:txBody>
      </p:sp>
      <p:sp>
        <p:nvSpPr>
          <p:cNvPr id="13" name="TextBox 12">
            <a:extLst>
              <a:ext uri="{FF2B5EF4-FFF2-40B4-BE49-F238E27FC236}">
                <a16:creationId xmlns:a16="http://schemas.microsoft.com/office/drawing/2014/main" id="{BE073CE5-398E-7C11-DD2B-B1B80B50FB30}"/>
              </a:ext>
            </a:extLst>
          </p:cNvPr>
          <p:cNvSpPr txBox="1"/>
          <p:nvPr/>
        </p:nvSpPr>
        <p:spPr>
          <a:xfrm>
            <a:off x="8455728" y="1948149"/>
            <a:ext cx="1762695" cy="523220"/>
          </a:xfrm>
          <a:custGeom>
            <a:avLst/>
            <a:gdLst>
              <a:gd name="connsiteX0" fmla="*/ 0 w 1762695"/>
              <a:gd name="connsiteY0" fmla="*/ 0 h 523220"/>
              <a:gd name="connsiteX1" fmla="*/ 622819 w 1762695"/>
              <a:gd name="connsiteY1" fmla="*/ 0 h 523220"/>
              <a:gd name="connsiteX2" fmla="*/ 1228011 w 1762695"/>
              <a:gd name="connsiteY2" fmla="*/ 0 h 523220"/>
              <a:gd name="connsiteX3" fmla="*/ 1762695 w 1762695"/>
              <a:gd name="connsiteY3" fmla="*/ 0 h 523220"/>
              <a:gd name="connsiteX4" fmla="*/ 1762695 w 1762695"/>
              <a:gd name="connsiteY4" fmla="*/ 523220 h 523220"/>
              <a:gd name="connsiteX5" fmla="*/ 1139876 w 1762695"/>
              <a:gd name="connsiteY5" fmla="*/ 523220 h 523220"/>
              <a:gd name="connsiteX6" fmla="*/ 517057 w 1762695"/>
              <a:gd name="connsiteY6" fmla="*/ 523220 h 523220"/>
              <a:gd name="connsiteX7" fmla="*/ 0 w 1762695"/>
              <a:gd name="connsiteY7" fmla="*/ 523220 h 523220"/>
              <a:gd name="connsiteX8" fmla="*/ 0 w 176269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5" h="523220" fill="none" extrusionOk="0">
                <a:moveTo>
                  <a:pt x="0" y="0"/>
                </a:moveTo>
                <a:cubicBezTo>
                  <a:pt x="135037" y="-11995"/>
                  <a:pt x="352674" y="1946"/>
                  <a:pt x="622819" y="0"/>
                </a:cubicBezTo>
                <a:cubicBezTo>
                  <a:pt x="892964" y="-1946"/>
                  <a:pt x="997549" y="30159"/>
                  <a:pt x="1228011" y="0"/>
                </a:cubicBezTo>
                <a:cubicBezTo>
                  <a:pt x="1458473" y="-30159"/>
                  <a:pt x="1587111" y="-25797"/>
                  <a:pt x="1762695" y="0"/>
                </a:cubicBezTo>
                <a:cubicBezTo>
                  <a:pt x="1759162" y="153237"/>
                  <a:pt x="1774061" y="317898"/>
                  <a:pt x="1762695" y="523220"/>
                </a:cubicBezTo>
                <a:cubicBezTo>
                  <a:pt x="1577986" y="521640"/>
                  <a:pt x="1429146" y="550830"/>
                  <a:pt x="1139876" y="523220"/>
                </a:cubicBezTo>
                <a:cubicBezTo>
                  <a:pt x="850606" y="495610"/>
                  <a:pt x="698994" y="507376"/>
                  <a:pt x="517057" y="523220"/>
                </a:cubicBezTo>
                <a:cubicBezTo>
                  <a:pt x="335120" y="539064"/>
                  <a:pt x="129563" y="503934"/>
                  <a:pt x="0" y="523220"/>
                </a:cubicBezTo>
                <a:cubicBezTo>
                  <a:pt x="-3935" y="381184"/>
                  <a:pt x="-24720" y="126240"/>
                  <a:pt x="0" y="0"/>
                </a:cubicBezTo>
                <a:close/>
              </a:path>
              <a:path w="1762695" h="523220" stroke="0" extrusionOk="0">
                <a:moveTo>
                  <a:pt x="0" y="0"/>
                </a:moveTo>
                <a:cubicBezTo>
                  <a:pt x="287439" y="-4169"/>
                  <a:pt x="479670" y="-13766"/>
                  <a:pt x="622819" y="0"/>
                </a:cubicBezTo>
                <a:cubicBezTo>
                  <a:pt x="765968" y="13766"/>
                  <a:pt x="981464" y="15704"/>
                  <a:pt x="1175130" y="0"/>
                </a:cubicBezTo>
                <a:cubicBezTo>
                  <a:pt x="1368796" y="-15704"/>
                  <a:pt x="1593746" y="-18550"/>
                  <a:pt x="1762695" y="0"/>
                </a:cubicBezTo>
                <a:cubicBezTo>
                  <a:pt x="1736576" y="216816"/>
                  <a:pt x="1753291" y="304031"/>
                  <a:pt x="1762695" y="523220"/>
                </a:cubicBezTo>
                <a:cubicBezTo>
                  <a:pt x="1631627" y="513421"/>
                  <a:pt x="1355763" y="538969"/>
                  <a:pt x="1175130" y="523220"/>
                </a:cubicBezTo>
                <a:cubicBezTo>
                  <a:pt x="994497" y="507471"/>
                  <a:pt x="771548" y="514236"/>
                  <a:pt x="605192" y="523220"/>
                </a:cubicBezTo>
                <a:cubicBezTo>
                  <a:pt x="438836" y="532204"/>
                  <a:pt x="196306" y="508595"/>
                  <a:pt x="0" y="523220"/>
                </a:cubicBezTo>
                <a:cubicBezTo>
                  <a:pt x="21879" y="323203"/>
                  <a:pt x="-1332" y="1249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rPr>
              <a:t>Fisher et al. 2012, </a:t>
            </a:r>
            <a:r>
              <a:rPr lang="en-US" sz="1400" dirty="0" err="1">
                <a:effectLst/>
              </a:rPr>
              <a:t>Zgraggen</a:t>
            </a:r>
            <a:r>
              <a:rPr lang="en-US" sz="1400" dirty="0">
                <a:effectLst/>
              </a:rPr>
              <a:t> et al. 2017</a:t>
            </a:r>
          </a:p>
        </p:txBody>
      </p:sp>
      <p:sp>
        <p:nvSpPr>
          <p:cNvPr id="14" name="TextBox 13">
            <a:extLst>
              <a:ext uri="{FF2B5EF4-FFF2-40B4-BE49-F238E27FC236}">
                <a16:creationId xmlns:a16="http://schemas.microsoft.com/office/drawing/2014/main" id="{DCFD0E21-2439-5370-7DD8-253738D5421C}"/>
              </a:ext>
            </a:extLst>
          </p:cNvPr>
          <p:cNvSpPr txBox="1"/>
          <p:nvPr/>
        </p:nvSpPr>
        <p:spPr>
          <a:xfrm>
            <a:off x="9699826" y="2864398"/>
            <a:ext cx="1762694" cy="520391"/>
          </a:xfrm>
          <a:custGeom>
            <a:avLst/>
            <a:gdLst>
              <a:gd name="connsiteX0" fmla="*/ 0 w 1762694"/>
              <a:gd name="connsiteY0" fmla="*/ 0 h 520391"/>
              <a:gd name="connsiteX1" fmla="*/ 622819 w 1762694"/>
              <a:gd name="connsiteY1" fmla="*/ 0 h 520391"/>
              <a:gd name="connsiteX2" fmla="*/ 1228010 w 1762694"/>
              <a:gd name="connsiteY2" fmla="*/ 0 h 520391"/>
              <a:gd name="connsiteX3" fmla="*/ 1762694 w 1762694"/>
              <a:gd name="connsiteY3" fmla="*/ 0 h 520391"/>
              <a:gd name="connsiteX4" fmla="*/ 1762694 w 1762694"/>
              <a:gd name="connsiteY4" fmla="*/ 520391 h 520391"/>
              <a:gd name="connsiteX5" fmla="*/ 1139875 w 1762694"/>
              <a:gd name="connsiteY5" fmla="*/ 520391 h 520391"/>
              <a:gd name="connsiteX6" fmla="*/ 517057 w 1762694"/>
              <a:gd name="connsiteY6" fmla="*/ 520391 h 520391"/>
              <a:gd name="connsiteX7" fmla="*/ 0 w 1762694"/>
              <a:gd name="connsiteY7" fmla="*/ 520391 h 520391"/>
              <a:gd name="connsiteX8" fmla="*/ 0 w 1762694"/>
              <a:gd name="connsiteY8" fmla="*/ 0 h 52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4" h="520391" fill="none" extrusionOk="0">
                <a:moveTo>
                  <a:pt x="0" y="0"/>
                </a:moveTo>
                <a:cubicBezTo>
                  <a:pt x="135037" y="-11995"/>
                  <a:pt x="352674" y="1946"/>
                  <a:pt x="622819" y="0"/>
                </a:cubicBezTo>
                <a:cubicBezTo>
                  <a:pt x="892964" y="-1946"/>
                  <a:pt x="1002019" y="-27242"/>
                  <a:pt x="1228010" y="0"/>
                </a:cubicBezTo>
                <a:cubicBezTo>
                  <a:pt x="1454001" y="27242"/>
                  <a:pt x="1587110" y="-25797"/>
                  <a:pt x="1762694" y="0"/>
                </a:cubicBezTo>
                <a:cubicBezTo>
                  <a:pt x="1760785" y="118176"/>
                  <a:pt x="1752970" y="364274"/>
                  <a:pt x="1762694" y="520391"/>
                </a:cubicBezTo>
                <a:cubicBezTo>
                  <a:pt x="1577985" y="518811"/>
                  <a:pt x="1429145" y="548001"/>
                  <a:pt x="1139875" y="520391"/>
                </a:cubicBezTo>
                <a:cubicBezTo>
                  <a:pt x="850605" y="492781"/>
                  <a:pt x="697248" y="501614"/>
                  <a:pt x="517057" y="520391"/>
                </a:cubicBezTo>
                <a:cubicBezTo>
                  <a:pt x="336866" y="539168"/>
                  <a:pt x="129563" y="501105"/>
                  <a:pt x="0" y="520391"/>
                </a:cubicBezTo>
                <a:cubicBezTo>
                  <a:pt x="-13907" y="275668"/>
                  <a:pt x="-12103" y="194155"/>
                  <a:pt x="0" y="0"/>
                </a:cubicBezTo>
                <a:close/>
              </a:path>
              <a:path w="1762694" h="520391" stroke="0" extrusionOk="0">
                <a:moveTo>
                  <a:pt x="0" y="0"/>
                </a:moveTo>
                <a:cubicBezTo>
                  <a:pt x="287439" y="-4169"/>
                  <a:pt x="479670" y="-13766"/>
                  <a:pt x="622819" y="0"/>
                </a:cubicBezTo>
                <a:cubicBezTo>
                  <a:pt x="765968" y="13766"/>
                  <a:pt x="983440" y="20725"/>
                  <a:pt x="1175129" y="0"/>
                </a:cubicBezTo>
                <a:cubicBezTo>
                  <a:pt x="1366818" y="-20725"/>
                  <a:pt x="1593745" y="-18550"/>
                  <a:pt x="1762694" y="0"/>
                </a:cubicBezTo>
                <a:cubicBezTo>
                  <a:pt x="1768706" y="219058"/>
                  <a:pt x="1760672" y="307208"/>
                  <a:pt x="1762694" y="520391"/>
                </a:cubicBezTo>
                <a:cubicBezTo>
                  <a:pt x="1631626" y="510592"/>
                  <a:pt x="1355762" y="536140"/>
                  <a:pt x="1175129" y="520391"/>
                </a:cubicBezTo>
                <a:cubicBezTo>
                  <a:pt x="994496" y="504642"/>
                  <a:pt x="768023" y="510581"/>
                  <a:pt x="605192" y="520391"/>
                </a:cubicBezTo>
                <a:cubicBezTo>
                  <a:pt x="442361" y="530201"/>
                  <a:pt x="196306" y="505766"/>
                  <a:pt x="0" y="520391"/>
                </a:cubicBezTo>
                <a:cubicBezTo>
                  <a:pt x="-3216" y="356025"/>
                  <a:pt x="-323" y="1346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latin typeface="+mn-lt"/>
              </a:rPr>
              <a:t>Angelini et al. 2018, Schulz et al. 2016</a:t>
            </a:r>
          </a:p>
        </p:txBody>
      </p:sp>
      <p:sp>
        <p:nvSpPr>
          <p:cNvPr id="15" name="TextBox 14">
            <a:extLst>
              <a:ext uri="{FF2B5EF4-FFF2-40B4-BE49-F238E27FC236}">
                <a16:creationId xmlns:a16="http://schemas.microsoft.com/office/drawing/2014/main" id="{D6169022-E801-B52D-319B-90ECDB3DEA17}"/>
              </a:ext>
            </a:extLst>
          </p:cNvPr>
          <p:cNvSpPr txBox="1"/>
          <p:nvPr/>
        </p:nvSpPr>
        <p:spPr>
          <a:xfrm>
            <a:off x="8453864" y="3586531"/>
            <a:ext cx="1762694" cy="523220"/>
          </a:xfrm>
          <a:custGeom>
            <a:avLst/>
            <a:gdLst>
              <a:gd name="connsiteX0" fmla="*/ 0 w 1762694"/>
              <a:gd name="connsiteY0" fmla="*/ 0 h 523220"/>
              <a:gd name="connsiteX1" fmla="*/ 622819 w 1762694"/>
              <a:gd name="connsiteY1" fmla="*/ 0 h 523220"/>
              <a:gd name="connsiteX2" fmla="*/ 1228010 w 1762694"/>
              <a:gd name="connsiteY2" fmla="*/ 0 h 523220"/>
              <a:gd name="connsiteX3" fmla="*/ 1762694 w 1762694"/>
              <a:gd name="connsiteY3" fmla="*/ 0 h 523220"/>
              <a:gd name="connsiteX4" fmla="*/ 1762694 w 1762694"/>
              <a:gd name="connsiteY4" fmla="*/ 523220 h 523220"/>
              <a:gd name="connsiteX5" fmla="*/ 1139875 w 1762694"/>
              <a:gd name="connsiteY5" fmla="*/ 523220 h 523220"/>
              <a:gd name="connsiteX6" fmla="*/ 517057 w 1762694"/>
              <a:gd name="connsiteY6" fmla="*/ 523220 h 523220"/>
              <a:gd name="connsiteX7" fmla="*/ 0 w 1762694"/>
              <a:gd name="connsiteY7" fmla="*/ 523220 h 523220"/>
              <a:gd name="connsiteX8" fmla="*/ 0 w 1762694"/>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2694" h="523220" fill="none" extrusionOk="0">
                <a:moveTo>
                  <a:pt x="0" y="0"/>
                </a:moveTo>
                <a:cubicBezTo>
                  <a:pt x="135037" y="-11995"/>
                  <a:pt x="352674" y="1946"/>
                  <a:pt x="622819" y="0"/>
                </a:cubicBezTo>
                <a:cubicBezTo>
                  <a:pt x="892964" y="-1946"/>
                  <a:pt x="1002019" y="-27242"/>
                  <a:pt x="1228010" y="0"/>
                </a:cubicBezTo>
                <a:cubicBezTo>
                  <a:pt x="1454001" y="27242"/>
                  <a:pt x="1587110" y="-25797"/>
                  <a:pt x="1762694" y="0"/>
                </a:cubicBezTo>
                <a:cubicBezTo>
                  <a:pt x="1759161" y="153237"/>
                  <a:pt x="1774060" y="317898"/>
                  <a:pt x="1762694" y="523220"/>
                </a:cubicBezTo>
                <a:cubicBezTo>
                  <a:pt x="1577985" y="521640"/>
                  <a:pt x="1429145" y="550830"/>
                  <a:pt x="1139875" y="523220"/>
                </a:cubicBezTo>
                <a:cubicBezTo>
                  <a:pt x="850605" y="495610"/>
                  <a:pt x="697248" y="504443"/>
                  <a:pt x="517057" y="523220"/>
                </a:cubicBezTo>
                <a:cubicBezTo>
                  <a:pt x="336866" y="541997"/>
                  <a:pt x="129563" y="503934"/>
                  <a:pt x="0" y="523220"/>
                </a:cubicBezTo>
                <a:cubicBezTo>
                  <a:pt x="-3935" y="381184"/>
                  <a:pt x="-24720" y="126240"/>
                  <a:pt x="0" y="0"/>
                </a:cubicBezTo>
                <a:close/>
              </a:path>
              <a:path w="1762694" h="523220" stroke="0" extrusionOk="0">
                <a:moveTo>
                  <a:pt x="0" y="0"/>
                </a:moveTo>
                <a:cubicBezTo>
                  <a:pt x="287439" y="-4169"/>
                  <a:pt x="479670" y="-13766"/>
                  <a:pt x="622819" y="0"/>
                </a:cubicBezTo>
                <a:cubicBezTo>
                  <a:pt x="765968" y="13766"/>
                  <a:pt x="983440" y="20725"/>
                  <a:pt x="1175129" y="0"/>
                </a:cubicBezTo>
                <a:cubicBezTo>
                  <a:pt x="1366818" y="-20725"/>
                  <a:pt x="1593745" y="-18550"/>
                  <a:pt x="1762694" y="0"/>
                </a:cubicBezTo>
                <a:cubicBezTo>
                  <a:pt x="1736575" y="216816"/>
                  <a:pt x="1753290" y="304031"/>
                  <a:pt x="1762694" y="523220"/>
                </a:cubicBezTo>
                <a:cubicBezTo>
                  <a:pt x="1631626" y="513421"/>
                  <a:pt x="1355762" y="538969"/>
                  <a:pt x="1175129" y="523220"/>
                </a:cubicBezTo>
                <a:cubicBezTo>
                  <a:pt x="994496" y="507471"/>
                  <a:pt x="768023" y="513410"/>
                  <a:pt x="605192" y="523220"/>
                </a:cubicBezTo>
                <a:cubicBezTo>
                  <a:pt x="442361" y="533030"/>
                  <a:pt x="196306" y="508595"/>
                  <a:pt x="0" y="523220"/>
                </a:cubicBezTo>
                <a:cubicBezTo>
                  <a:pt x="21879" y="323203"/>
                  <a:pt x="-1332" y="124903"/>
                  <a:pt x="0" y="0"/>
                </a:cubicBezTo>
                <a:close/>
              </a:path>
            </a:pathLst>
          </a:custGeom>
          <a:solidFill>
            <a:schemeClr val="bg1"/>
          </a:solid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400" dirty="0">
                <a:effectLst/>
              </a:rPr>
              <a:t>Ex. </a:t>
            </a:r>
            <a:r>
              <a:rPr lang="en-US" sz="1400" dirty="0" err="1">
                <a:effectLst/>
              </a:rPr>
              <a:t>Turkay</a:t>
            </a:r>
            <a:r>
              <a:rPr lang="en-US" sz="1400" dirty="0">
                <a:effectLst/>
              </a:rPr>
              <a:t> et al. 2017, Moritz et al. 2017</a:t>
            </a:r>
          </a:p>
        </p:txBody>
      </p:sp>
      <p:pic>
        <p:nvPicPr>
          <p:cNvPr id="16" name="Screen Recording 2021-05-11 at 2.57.08 PM" descr="Screen Recording 2021-05-11 at 2.57.08 PM">
            <a:hlinkClick r:id="" action="ppaction://media"/>
            <a:extLst>
              <a:ext uri="{FF2B5EF4-FFF2-40B4-BE49-F238E27FC236}">
                <a16:creationId xmlns:a16="http://schemas.microsoft.com/office/drawing/2014/main" id="{7ED94E43-C55A-F08D-A965-25B9408FF4D3}"/>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3502245" y="2807478"/>
            <a:ext cx="2284947" cy="1332886"/>
          </a:xfrm>
          <a:prstGeom prst="rect">
            <a:avLst/>
          </a:prstGeom>
          <a:ln>
            <a:solidFill>
              <a:schemeClr val="tx2"/>
            </a:solidFill>
          </a:ln>
        </p:spPr>
      </p:pic>
      <p:sp>
        <p:nvSpPr>
          <p:cNvPr id="17" name="TextBox 16">
            <a:extLst>
              <a:ext uri="{FF2B5EF4-FFF2-40B4-BE49-F238E27FC236}">
                <a16:creationId xmlns:a16="http://schemas.microsoft.com/office/drawing/2014/main" id="{E0840ADA-6AC6-EB11-974F-97821B251AAF}"/>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31123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6"/>
          <a:stretch>
            <a:fillRect/>
          </a:stretch>
        </p:blipFill>
        <p:spPr>
          <a:xfrm>
            <a:off x="10105313" y="6015566"/>
            <a:ext cx="990600" cy="558800"/>
          </a:xfrm>
          <a:prstGeom prst="rect">
            <a:avLst/>
          </a:prstGeom>
        </p:spPr>
      </p:pic>
      <p:sp>
        <p:nvSpPr>
          <p:cNvPr id="11" name="Right Arrow 10">
            <a:extLst>
              <a:ext uri="{FF2B5EF4-FFF2-40B4-BE49-F238E27FC236}">
                <a16:creationId xmlns:a16="http://schemas.microsoft.com/office/drawing/2014/main" id="{AD8AE684-95F8-125F-97DE-19F37CBC7FD2}"/>
              </a:ext>
            </a:extLst>
          </p:cNvPr>
          <p:cNvSpPr/>
          <p:nvPr/>
        </p:nvSpPr>
        <p:spPr>
          <a:xfrm>
            <a:off x="5890521" y="3276329"/>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Screen Recording 2021-05-11 at 2.57.08 PM" descr="Screen Recording 2021-05-11 at 2.57.08 PM">
            <a:hlinkClick r:id="" action="ppaction://media"/>
            <a:extLst>
              <a:ext uri="{FF2B5EF4-FFF2-40B4-BE49-F238E27FC236}">
                <a16:creationId xmlns:a16="http://schemas.microsoft.com/office/drawing/2014/main" id="{7ED94E43-C55A-F08D-A965-25B9408FF4D3}"/>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502245" y="2807478"/>
            <a:ext cx="2284947" cy="1332886"/>
          </a:xfrm>
          <a:prstGeom prst="rect">
            <a:avLst/>
          </a:prstGeom>
          <a:ln>
            <a:solidFill>
              <a:schemeClr val="tx2"/>
            </a:solidFill>
          </a:ln>
        </p:spPr>
      </p:pic>
      <p:sp>
        <p:nvSpPr>
          <p:cNvPr id="7" name="TextBox 6">
            <a:extLst>
              <a:ext uri="{FF2B5EF4-FFF2-40B4-BE49-F238E27FC236}">
                <a16:creationId xmlns:a16="http://schemas.microsoft.com/office/drawing/2014/main" id="{C5550E5A-94FD-66A0-654E-50EF36EB7D86}"/>
              </a:ext>
            </a:extLst>
          </p:cNvPr>
          <p:cNvSpPr txBox="1"/>
          <p:nvPr/>
        </p:nvSpPr>
        <p:spPr>
          <a:xfrm>
            <a:off x="8113362" y="4358390"/>
            <a:ext cx="1938570" cy="646331"/>
          </a:xfrm>
          <a:custGeom>
            <a:avLst/>
            <a:gdLst>
              <a:gd name="connsiteX0" fmla="*/ 0 w 1938570"/>
              <a:gd name="connsiteY0" fmla="*/ 0 h 646331"/>
              <a:gd name="connsiteX1" fmla="*/ 684961 w 1938570"/>
              <a:gd name="connsiteY1" fmla="*/ 0 h 646331"/>
              <a:gd name="connsiteX2" fmla="*/ 1292380 w 1938570"/>
              <a:gd name="connsiteY2" fmla="*/ 0 h 646331"/>
              <a:gd name="connsiteX3" fmla="*/ 1938570 w 1938570"/>
              <a:gd name="connsiteY3" fmla="*/ 0 h 646331"/>
              <a:gd name="connsiteX4" fmla="*/ 1938570 w 1938570"/>
              <a:gd name="connsiteY4" fmla="*/ 646331 h 646331"/>
              <a:gd name="connsiteX5" fmla="*/ 1292380 w 1938570"/>
              <a:gd name="connsiteY5" fmla="*/ 646331 h 646331"/>
              <a:gd name="connsiteX6" fmla="*/ 665576 w 1938570"/>
              <a:gd name="connsiteY6" fmla="*/ 646331 h 646331"/>
              <a:gd name="connsiteX7" fmla="*/ 0 w 1938570"/>
              <a:gd name="connsiteY7" fmla="*/ 646331 h 646331"/>
              <a:gd name="connsiteX8" fmla="*/ 0 w 1938570"/>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8570" h="646331" extrusionOk="0">
                <a:moveTo>
                  <a:pt x="0" y="0"/>
                </a:moveTo>
                <a:cubicBezTo>
                  <a:pt x="213826" y="-13569"/>
                  <a:pt x="527589" y="-32617"/>
                  <a:pt x="684961" y="0"/>
                </a:cubicBezTo>
                <a:cubicBezTo>
                  <a:pt x="842333" y="32617"/>
                  <a:pt x="1094210" y="545"/>
                  <a:pt x="1292380" y="0"/>
                </a:cubicBezTo>
                <a:cubicBezTo>
                  <a:pt x="1490550" y="-545"/>
                  <a:pt x="1667729" y="-15437"/>
                  <a:pt x="1938570" y="0"/>
                </a:cubicBezTo>
                <a:cubicBezTo>
                  <a:pt x="1946652" y="307836"/>
                  <a:pt x="1911943" y="386184"/>
                  <a:pt x="1938570" y="646331"/>
                </a:cubicBezTo>
                <a:cubicBezTo>
                  <a:pt x="1627199" y="665323"/>
                  <a:pt x="1512724" y="632203"/>
                  <a:pt x="1292380" y="646331"/>
                </a:cubicBezTo>
                <a:cubicBezTo>
                  <a:pt x="1072036" y="660460"/>
                  <a:pt x="877090" y="646826"/>
                  <a:pt x="665576" y="646331"/>
                </a:cubicBezTo>
                <a:cubicBezTo>
                  <a:pt x="454062" y="645836"/>
                  <a:pt x="238753" y="626523"/>
                  <a:pt x="0" y="646331"/>
                </a:cubicBezTo>
                <a:cubicBezTo>
                  <a:pt x="27584" y="456415"/>
                  <a:pt x="-21841" y="130094"/>
                  <a:pt x="0" y="0"/>
                </a:cubicBezTo>
                <a:close/>
              </a:path>
            </a:pathLst>
          </a:custGeom>
          <a:no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1800" dirty="0">
                <a:effectLst/>
              </a:rPr>
              <a:t>Moritz et al. 2017, </a:t>
            </a:r>
          </a:p>
          <a:p>
            <a:r>
              <a:rPr lang="en-US" sz="1800" dirty="0" err="1">
                <a:effectLst/>
              </a:rPr>
              <a:t>Turkay</a:t>
            </a:r>
            <a:r>
              <a:rPr lang="en-US" sz="1800" dirty="0">
                <a:effectLst/>
              </a:rPr>
              <a:t> et al. 2017</a:t>
            </a:r>
          </a:p>
        </p:txBody>
      </p:sp>
      <p:pic>
        <p:nvPicPr>
          <p:cNvPr id="17" name="Graphic 16" descr="Thumbs Down outline">
            <a:extLst>
              <a:ext uri="{FF2B5EF4-FFF2-40B4-BE49-F238E27FC236}">
                <a16:creationId xmlns:a16="http://schemas.microsoft.com/office/drawing/2014/main" id="{46B3CFE7-A81D-8A96-FC67-89F649A897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5201" y="1325563"/>
            <a:ext cx="1325562" cy="1325562"/>
          </a:xfrm>
          <a:prstGeom prst="rect">
            <a:avLst/>
          </a:prstGeom>
        </p:spPr>
      </p:pic>
      <p:pic>
        <p:nvPicPr>
          <p:cNvPr id="18" name="Graphic 17" descr="Close with solid fill">
            <a:extLst>
              <a:ext uri="{FF2B5EF4-FFF2-40B4-BE49-F238E27FC236}">
                <a16:creationId xmlns:a16="http://schemas.microsoft.com/office/drawing/2014/main" id="{449874E3-816F-FBCF-F825-6400C9EB93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38971" y="2959057"/>
            <a:ext cx="1243584" cy="1243584"/>
          </a:xfrm>
          <a:prstGeom prst="rect">
            <a:avLst/>
          </a:prstGeom>
        </p:spPr>
      </p:pic>
      <p:pic>
        <p:nvPicPr>
          <p:cNvPr id="19" name="Graphic 18" descr="Dizzy face outline outline">
            <a:extLst>
              <a:ext uri="{FF2B5EF4-FFF2-40B4-BE49-F238E27FC236}">
                <a16:creationId xmlns:a16="http://schemas.microsoft.com/office/drawing/2014/main" id="{6F2F165A-99E6-C4D2-B676-87DFC8B709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77020" y="2955639"/>
            <a:ext cx="1243584" cy="1243584"/>
          </a:xfrm>
          <a:prstGeom prst="rect">
            <a:avLst/>
          </a:prstGeom>
        </p:spPr>
      </p:pic>
      <p:sp>
        <p:nvSpPr>
          <p:cNvPr id="21" name="TextBox 20">
            <a:extLst>
              <a:ext uri="{FF2B5EF4-FFF2-40B4-BE49-F238E27FC236}">
                <a16:creationId xmlns:a16="http://schemas.microsoft.com/office/drawing/2014/main" id="{AA485D8C-606F-57E7-85AD-F60F9A9F7690}"/>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9644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7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repeatCount="indefinite" fill="hold" display="0">
                  <p:stCondLst>
                    <p:cond delay="indefinite"/>
                  </p:stCondLst>
                </p:cTn>
                <p:tgtEl>
                  <p:spTgt spid="1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4" name="Rectangle 3">
            <a:extLst>
              <a:ext uri="{FF2B5EF4-FFF2-40B4-BE49-F238E27FC236}">
                <a16:creationId xmlns:a16="http://schemas.microsoft.com/office/drawing/2014/main" id="{8B7D122D-E6A6-C508-5D34-F0EB63EB46C1}"/>
              </a:ext>
            </a:extLst>
          </p:cNvPr>
          <p:cNvSpPr/>
          <p:nvPr/>
        </p:nvSpPr>
        <p:spPr>
          <a:xfrm>
            <a:off x="7591960" y="1236686"/>
            <a:ext cx="3881920" cy="646331"/>
          </a:xfrm>
          <a:custGeom>
            <a:avLst/>
            <a:gdLst>
              <a:gd name="connsiteX0" fmla="*/ 0 w 3881920"/>
              <a:gd name="connsiteY0" fmla="*/ 0 h 646331"/>
              <a:gd name="connsiteX1" fmla="*/ 569348 w 3881920"/>
              <a:gd name="connsiteY1" fmla="*/ 0 h 646331"/>
              <a:gd name="connsiteX2" fmla="*/ 1216335 w 3881920"/>
              <a:gd name="connsiteY2" fmla="*/ 0 h 646331"/>
              <a:gd name="connsiteX3" fmla="*/ 1863322 w 3881920"/>
              <a:gd name="connsiteY3" fmla="*/ 0 h 646331"/>
              <a:gd name="connsiteX4" fmla="*/ 2549127 w 3881920"/>
              <a:gd name="connsiteY4" fmla="*/ 0 h 646331"/>
              <a:gd name="connsiteX5" fmla="*/ 3273753 w 3881920"/>
              <a:gd name="connsiteY5" fmla="*/ 0 h 646331"/>
              <a:gd name="connsiteX6" fmla="*/ 3881920 w 3881920"/>
              <a:gd name="connsiteY6" fmla="*/ 0 h 646331"/>
              <a:gd name="connsiteX7" fmla="*/ 3881920 w 3881920"/>
              <a:gd name="connsiteY7" fmla="*/ 646331 h 646331"/>
              <a:gd name="connsiteX8" fmla="*/ 3312572 w 3881920"/>
              <a:gd name="connsiteY8" fmla="*/ 646331 h 646331"/>
              <a:gd name="connsiteX9" fmla="*/ 2782043 w 3881920"/>
              <a:gd name="connsiteY9" fmla="*/ 646331 h 646331"/>
              <a:gd name="connsiteX10" fmla="*/ 2173875 w 3881920"/>
              <a:gd name="connsiteY10" fmla="*/ 646331 h 646331"/>
              <a:gd name="connsiteX11" fmla="*/ 1643346 w 3881920"/>
              <a:gd name="connsiteY11" fmla="*/ 646331 h 646331"/>
              <a:gd name="connsiteX12" fmla="*/ 1073998 w 3881920"/>
              <a:gd name="connsiteY12" fmla="*/ 646331 h 646331"/>
              <a:gd name="connsiteX13" fmla="*/ 0 w 3881920"/>
              <a:gd name="connsiteY13" fmla="*/ 646331 h 646331"/>
              <a:gd name="connsiteX14" fmla="*/ 0 w 3881920"/>
              <a:gd name="connsiteY14"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81920" h="646331" extrusionOk="0">
                <a:moveTo>
                  <a:pt x="0" y="0"/>
                </a:moveTo>
                <a:cubicBezTo>
                  <a:pt x="196720" y="-25722"/>
                  <a:pt x="411549" y="14314"/>
                  <a:pt x="569348" y="0"/>
                </a:cubicBezTo>
                <a:cubicBezTo>
                  <a:pt x="727147" y="-14314"/>
                  <a:pt x="1018434" y="-286"/>
                  <a:pt x="1216335" y="0"/>
                </a:cubicBezTo>
                <a:cubicBezTo>
                  <a:pt x="1414236" y="286"/>
                  <a:pt x="1716593" y="14222"/>
                  <a:pt x="1863322" y="0"/>
                </a:cubicBezTo>
                <a:cubicBezTo>
                  <a:pt x="2010051" y="-14222"/>
                  <a:pt x="2399805" y="6223"/>
                  <a:pt x="2549127" y="0"/>
                </a:cubicBezTo>
                <a:cubicBezTo>
                  <a:pt x="2698449" y="-6223"/>
                  <a:pt x="3114597" y="23176"/>
                  <a:pt x="3273753" y="0"/>
                </a:cubicBezTo>
                <a:cubicBezTo>
                  <a:pt x="3432909" y="-23176"/>
                  <a:pt x="3598499" y="-23552"/>
                  <a:pt x="3881920" y="0"/>
                </a:cubicBezTo>
                <a:cubicBezTo>
                  <a:pt x="3873012" y="149975"/>
                  <a:pt x="3853586" y="437498"/>
                  <a:pt x="3881920" y="646331"/>
                </a:cubicBezTo>
                <a:cubicBezTo>
                  <a:pt x="3707656" y="628931"/>
                  <a:pt x="3487475" y="674232"/>
                  <a:pt x="3312572" y="646331"/>
                </a:cubicBezTo>
                <a:cubicBezTo>
                  <a:pt x="3137669" y="618430"/>
                  <a:pt x="2943557" y="652967"/>
                  <a:pt x="2782043" y="646331"/>
                </a:cubicBezTo>
                <a:cubicBezTo>
                  <a:pt x="2620529" y="639695"/>
                  <a:pt x="2353747" y="643164"/>
                  <a:pt x="2173875" y="646331"/>
                </a:cubicBezTo>
                <a:cubicBezTo>
                  <a:pt x="1994003" y="649498"/>
                  <a:pt x="1776396" y="621895"/>
                  <a:pt x="1643346" y="646331"/>
                </a:cubicBezTo>
                <a:cubicBezTo>
                  <a:pt x="1510296" y="670767"/>
                  <a:pt x="1327077" y="649756"/>
                  <a:pt x="1073998" y="646331"/>
                </a:cubicBezTo>
                <a:cubicBezTo>
                  <a:pt x="820919" y="642906"/>
                  <a:pt x="254528" y="614604"/>
                  <a:pt x="0" y="646331"/>
                </a:cubicBezTo>
                <a:cubicBezTo>
                  <a:pt x="-29953" y="377501"/>
                  <a:pt x="-8670" y="214719"/>
                  <a:pt x="0" y="0"/>
                </a:cubicBezTo>
                <a:close/>
              </a:path>
            </a:pathLst>
          </a:custGeom>
          <a:noFill/>
          <a:ln w="19050">
            <a:solidFill>
              <a:schemeClr val="accent5"/>
            </a:solid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noFill/>
                </a:ln>
                <a:solidFill>
                  <a:schemeClr val="accent5"/>
                </a:solidFill>
                <a:uLnTx/>
                <a:uFillTx/>
                <a:latin typeface="Calibri" panose="020F0502020204030204"/>
                <a:ea typeface="+mn-ea"/>
                <a:cs typeface="+mn-cs"/>
              </a:rPr>
              <a:t>Cognitive Biases</a:t>
            </a:r>
          </a:p>
        </p:txBody>
      </p:sp>
      <p:sp>
        <p:nvSpPr>
          <p:cNvPr id="8" name="TextBox 7">
            <a:extLst>
              <a:ext uri="{FF2B5EF4-FFF2-40B4-BE49-F238E27FC236}">
                <a16:creationId xmlns:a16="http://schemas.microsoft.com/office/drawing/2014/main" id="{6FA6DD6A-2671-02A4-C9BF-61FAB5D538BC}"/>
              </a:ext>
            </a:extLst>
          </p:cNvPr>
          <p:cNvSpPr txBox="1"/>
          <p:nvPr/>
        </p:nvSpPr>
        <p:spPr>
          <a:xfrm>
            <a:off x="3508198" y="198694"/>
            <a:ext cx="1803749" cy="830997"/>
          </a:xfrm>
          <a:custGeom>
            <a:avLst/>
            <a:gdLst>
              <a:gd name="connsiteX0" fmla="*/ 0 w 1803749"/>
              <a:gd name="connsiteY0" fmla="*/ 0 h 830997"/>
              <a:gd name="connsiteX1" fmla="*/ 637325 w 1803749"/>
              <a:gd name="connsiteY1" fmla="*/ 0 h 830997"/>
              <a:gd name="connsiteX2" fmla="*/ 1202499 w 1803749"/>
              <a:gd name="connsiteY2" fmla="*/ 0 h 830997"/>
              <a:gd name="connsiteX3" fmla="*/ 1803749 w 1803749"/>
              <a:gd name="connsiteY3" fmla="*/ 0 h 830997"/>
              <a:gd name="connsiteX4" fmla="*/ 1803749 w 1803749"/>
              <a:gd name="connsiteY4" fmla="*/ 423808 h 830997"/>
              <a:gd name="connsiteX5" fmla="*/ 1803749 w 1803749"/>
              <a:gd name="connsiteY5" fmla="*/ 830997 h 830997"/>
              <a:gd name="connsiteX6" fmla="*/ 1166424 w 1803749"/>
              <a:gd name="connsiteY6" fmla="*/ 830997 h 830997"/>
              <a:gd name="connsiteX7" fmla="*/ 619287 w 1803749"/>
              <a:gd name="connsiteY7" fmla="*/ 830997 h 830997"/>
              <a:gd name="connsiteX8" fmla="*/ 0 w 1803749"/>
              <a:gd name="connsiteY8" fmla="*/ 830997 h 830997"/>
              <a:gd name="connsiteX9" fmla="*/ 0 w 1803749"/>
              <a:gd name="connsiteY9" fmla="*/ 415499 h 830997"/>
              <a:gd name="connsiteX10" fmla="*/ 0 w 1803749"/>
              <a:gd name="connsiteY10"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3749" h="830997" extrusionOk="0">
                <a:moveTo>
                  <a:pt x="0" y="0"/>
                </a:moveTo>
                <a:cubicBezTo>
                  <a:pt x="173416" y="-17399"/>
                  <a:pt x="437944" y="-18173"/>
                  <a:pt x="637325" y="0"/>
                </a:cubicBezTo>
                <a:cubicBezTo>
                  <a:pt x="836707" y="18173"/>
                  <a:pt x="1005230" y="-25906"/>
                  <a:pt x="1202499" y="0"/>
                </a:cubicBezTo>
                <a:cubicBezTo>
                  <a:pt x="1399768" y="25906"/>
                  <a:pt x="1526622" y="26820"/>
                  <a:pt x="1803749" y="0"/>
                </a:cubicBezTo>
                <a:cubicBezTo>
                  <a:pt x="1784961" y="135726"/>
                  <a:pt x="1792639" y="289787"/>
                  <a:pt x="1803749" y="423808"/>
                </a:cubicBezTo>
                <a:cubicBezTo>
                  <a:pt x="1814859" y="557829"/>
                  <a:pt x="1802527" y="650267"/>
                  <a:pt x="1803749" y="830997"/>
                </a:cubicBezTo>
                <a:cubicBezTo>
                  <a:pt x="1495092" y="809677"/>
                  <a:pt x="1457328" y="828355"/>
                  <a:pt x="1166424" y="830997"/>
                </a:cubicBezTo>
                <a:cubicBezTo>
                  <a:pt x="875520" y="833639"/>
                  <a:pt x="764566" y="837067"/>
                  <a:pt x="619287" y="830997"/>
                </a:cubicBezTo>
                <a:cubicBezTo>
                  <a:pt x="474008" y="824927"/>
                  <a:pt x="169071" y="860842"/>
                  <a:pt x="0" y="830997"/>
                </a:cubicBezTo>
                <a:cubicBezTo>
                  <a:pt x="2448" y="717728"/>
                  <a:pt x="-15109" y="615620"/>
                  <a:pt x="0" y="415499"/>
                </a:cubicBezTo>
                <a:cubicBezTo>
                  <a:pt x="15109" y="215378"/>
                  <a:pt x="-9693" y="143506"/>
                  <a:pt x="0" y="0"/>
                </a:cubicBezTo>
                <a:close/>
              </a:path>
            </a:pathLst>
          </a:custGeom>
          <a:noFill/>
          <a:ln>
            <a:solidFill>
              <a:schemeClr val="accent5"/>
            </a:solidFill>
            <a:extLst>
              <a:ext uri="{C807C97D-BFC1-408E-A445-0C87EB9F89A2}">
                <ask:lineSketchStyleProps xmlns:ask="http://schemas.microsoft.com/office/drawing/2018/sketchyshapes" sd="1554893551">
                  <a:prstGeom prst="rect">
                    <a:avLst/>
                  </a:prstGeom>
                  <ask:type>
                    <ask:lineSketchFreehand/>
                  </ask:type>
                </ask:lineSketchStyleProps>
              </a:ext>
            </a:extLst>
          </a:ln>
        </p:spPr>
        <p:style>
          <a:lnRef idx="3">
            <a:schemeClr val="lt1"/>
          </a:lnRef>
          <a:fillRef idx="1">
            <a:schemeClr val="accent3"/>
          </a:fillRef>
          <a:effectRef idx="1">
            <a:schemeClr val="accent3"/>
          </a:effectRef>
          <a:fontRef idx="minor">
            <a:schemeClr val="lt1"/>
          </a:fontRef>
        </p:style>
        <p:txBody>
          <a:bodyPr wrap="square">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000" b="0" i="0" u="none" strike="noStrike" cap="none" spc="0" normalizeH="0" baseline="0">
                <a:ln w="0"/>
                <a:solidFill>
                  <a:prstClr val="black"/>
                </a:solidFill>
                <a:effectLst>
                  <a:outerShdw blurRad="38100" dist="19050" dir="2700000" algn="tl" rotWithShape="0">
                    <a:prstClr val="black">
                      <a:alpha val="40000"/>
                    </a:prstClr>
                  </a:outerShdw>
                </a:effectLst>
                <a:uLnTx/>
                <a:uFillTx/>
                <a:latin typeface="Calibri" panose="020F0502020204030204"/>
              </a:defRPr>
            </a:lvl1pPr>
          </a:lstStyle>
          <a:p>
            <a:r>
              <a:rPr lang="en-US" sz="2400" dirty="0">
                <a:effectLst/>
              </a:rPr>
              <a:t>Micallef et al. 2019 </a:t>
            </a:r>
          </a:p>
        </p:txBody>
      </p:sp>
      <p:pic>
        <p:nvPicPr>
          <p:cNvPr id="9" name="Graphic 8" descr="Warning outline">
            <a:extLst>
              <a:ext uri="{FF2B5EF4-FFF2-40B4-BE49-F238E27FC236}">
                <a16:creationId xmlns:a16="http://schemas.microsoft.com/office/drawing/2014/main" id="{1394E11E-892A-FB77-A390-62B3FCBEB6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9368" y="2781080"/>
            <a:ext cx="1097807" cy="1097807"/>
          </a:xfrm>
          <a:prstGeom prst="rect">
            <a:avLst/>
          </a:prstGeom>
        </p:spPr>
      </p:pic>
      <p:pic>
        <p:nvPicPr>
          <p:cNvPr id="10" name="Graphic 9" descr="Slippery Road outline">
            <a:extLst>
              <a:ext uri="{FF2B5EF4-FFF2-40B4-BE49-F238E27FC236}">
                <a16:creationId xmlns:a16="http://schemas.microsoft.com/office/drawing/2014/main" id="{E1002CAC-73D4-35B4-C6E4-6B70B7AA6B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9368" y="3772488"/>
            <a:ext cx="1097807" cy="1097807"/>
          </a:xfrm>
          <a:prstGeom prst="rect">
            <a:avLst/>
          </a:prstGeom>
        </p:spPr>
      </p:pic>
      <p:pic>
        <p:nvPicPr>
          <p:cNvPr id="12" name="Graphic 11" descr="Slippery outline">
            <a:extLst>
              <a:ext uri="{FF2B5EF4-FFF2-40B4-BE49-F238E27FC236}">
                <a16:creationId xmlns:a16="http://schemas.microsoft.com/office/drawing/2014/main" id="{6049CDEB-DAD5-F363-BE13-502CBD3F13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14140" y="4734713"/>
            <a:ext cx="1097807" cy="1097807"/>
          </a:xfrm>
          <a:prstGeom prst="rect">
            <a:avLst/>
          </a:prstGeom>
        </p:spPr>
      </p:pic>
      <p:pic>
        <p:nvPicPr>
          <p:cNvPr id="13" name="Graphic 12" descr="Bio-hazard outline">
            <a:extLst>
              <a:ext uri="{FF2B5EF4-FFF2-40B4-BE49-F238E27FC236}">
                <a16:creationId xmlns:a16="http://schemas.microsoft.com/office/drawing/2014/main" id="{6A6E6F23-57F8-10ED-DE2B-E099588606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9368" y="1823202"/>
            <a:ext cx="1097807" cy="1097807"/>
          </a:xfrm>
          <a:prstGeom prst="rect">
            <a:avLst/>
          </a:prstGeom>
        </p:spPr>
      </p:pic>
      <p:sp>
        <p:nvSpPr>
          <p:cNvPr id="14" name="Rectangle 13">
            <a:extLst>
              <a:ext uri="{FF2B5EF4-FFF2-40B4-BE49-F238E27FC236}">
                <a16:creationId xmlns:a16="http://schemas.microsoft.com/office/drawing/2014/main" id="{2AFE6747-6132-5A90-CB33-81A0D1F443D1}"/>
              </a:ext>
            </a:extLst>
          </p:cNvPr>
          <p:cNvSpPr/>
          <p:nvPr/>
        </p:nvSpPr>
        <p:spPr>
          <a:xfrm>
            <a:off x="4037435" y="1236686"/>
            <a:ext cx="1726517" cy="646331"/>
          </a:xfrm>
          <a:custGeom>
            <a:avLst/>
            <a:gdLst>
              <a:gd name="connsiteX0" fmla="*/ 0 w 1726517"/>
              <a:gd name="connsiteY0" fmla="*/ 0 h 646331"/>
              <a:gd name="connsiteX1" fmla="*/ 540975 w 1726517"/>
              <a:gd name="connsiteY1" fmla="*/ 0 h 646331"/>
              <a:gd name="connsiteX2" fmla="*/ 1116481 w 1726517"/>
              <a:gd name="connsiteY2" fmla="*/ 0 h 646331"/>
              <a:gd name="connsiteX3" fmla="*/ 1726517 w 1726517"/>
              <a:gd name="connsiteY3" fmla="*/ 0 h 646331"/>
              <a:gd name="connsiteX4" fmla="*/ 1726517 w 1726517"/>
              <a:gd name="connsiteY4" fmla="*/ 646331 h 646331"/>
              <a:gd name="connsiteX5" fmla="*/ 1133746 w 1726517"/>
              <a:gd name="connsiteY5" fmla="*/ 646331 h 646331"/>
              <a:gd name="connsiteX6" fmla="*/ 540975 w 1726517"/>
              <a:gd name="connsiteY6" fmla="*/ 646331 h 646331"/>
              <a:gd name="connsiteX7" fmla="*/ 0 w 1726517"/>
              <a:gd name="connsiteY7" fmla="*/ 646331 h 646331"/>
              <a:gd name="connsiteX8" fmla="*/ 0 w 1726517"/>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6517" h="646331" extrusionOk="0">
                <a:moveTo>
                  <a:pt x="0" y="0"/>
                </a:moveTo>
                <a:cubicBezTo>
                  <a:pt x="121307" y="20746"/>
                  <a:pt x="274837" y="-3045"/>
                  <a:pt x="540975" y="0"/>
                </a:cubicBezTo>
                <a:cubicBezTo>
                  <a:pt x="807113" y="3045"/>
                  <a:pt x="975006" y="-12252"/>
                  <a:pt x="1116481" y="0"/>
                </a:cubicBezTo>
                <a:cubicBezTo>
                  <a:pt x="1257956" y="12252"/>
                  <a:pt x="1531849" y="5991"/>
                  <a:pt x="1726517" y="0"/>
                </a:cubicBezTo>
                <a:cubicBezTo>
                  <a:pt x="1699767" y="321113"/>
                  <a:pt x="1722913" y="402014"/>
                  <a:pt x="1726517" y="646331"/>
                </a:cubicBezTo>
                <a:cubicBezTo>
                  <a:pt x="1548360" y="641998"/>
                  <a:pt x="1400323" y="632488"/>
                  <a:pt x="1133746" y="646331"/>
                </a:cubicBezTo>
                <a:cubicBezTo>
                  <a:pt x="867169" y="660174"/>
                  <a:pt x="800504" y="624557"/>
                  <a:pt x="540975" y="646331"/>
                </a:cubicBezTo>
                <a:cubicBezTo>
                  <a:pt x="281446" y="668105"/>
                  <a:pt x="224556" y="625434"/>
                  <a:pt x="0" y="646331"/>
                </a:cubicBezTo>
                <a:cubicBezTo>
                  <a:pt x="-14241" y="361468"/>
                  <a:pt x="25689" y="233812"/>
                  <a:pt x="0" y="0"/>
                </a:cubicBezTo>
                <a:close/>
              </a:path>
            </a:pathLst>
          </a:custGeom>
          <a:noFill/>
          <a:ln w="19050">
            <a:solidFill>
              <a:schemeClr val="accent5"/>
            </a:solid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noFill/>
                </a:ln>
                <a:solidFill>
                  <a:schemeClr val="accent5"/>
                </a:solidFill>
                <a:uLnTx/>
                <a:uFillTx/>
                <a:latin typeface="Calibri" panose="020F0502020204030204"/>
                <a:ea typeface="+mn-ea"/>
                <a:cs typeface="+mn-cs"/>
              </a:rPr>
              <a:t>Pitfalls</a:t>
            </a:r>
          </a:p>
        </p:txBody>
      </p:sp>
      <p:sp>
        <p:nvSpPr>
          <p:cNvPr id="15" name="Rectangle 14">
            <a:extLst>
              <a:ext uri="{FF2B5EF4-FFF2-40B4-BE49-F238E27FC236}">
                <a16:creationId xmlns:a16="http://schemas.microsoft.com/office/drawing/2014/main" id="{2FBB1C8A-A3C0-FE94-608E-87A4E4C34CA6}"/>
              </a:ext>
            </a:extLst>
          </p:cNvPr>
          <p:cNvSpPr/>
          <p:nvPr/>
        </p:nvSpPr>
        <p:spPr>
          <a:xfrm>
            <a:off x="9197976" y="2112605"/>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Uncertainty</a:t>
            </a:r>
          </a:p>
        </p:txBody>
      </p:sp>
      <p:sp>
        <p:nvSpPr>
          <p:cNvPr id="20" name="Rectangle 19">
            <a:extLst>
              <a:ext uri="{FF2B5EF4-FFF2-40B4-BE49-F238E27FC236}">
                <a16:creationId xmlns:a16="http://schemas.microsoft.com/office/drawing/2014/main" id="{C7EF4E1D-ECBA-ACCD-9780-5ACCF67B83A0}"/>
              </a:ext>
            </a:extLst>
          </p:cNvPr>
          <p:cNvSpPr/>
          <p:nvPr/>
        </p:nvSpPr>
        <p:spPr>
          <a:xfrm>
            <a:off x="9197976" y="3070483"/>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Illusion</a:t>
            </a:r>
          </a:p>
        </p:txBody>
      </p:sp>
      <p:sp>
        <p:nvSpPr>
          <p:cNvPr id="21" name="Rectangle 20">
            <a:extLst>
              <a:ext uri="{FF2B5EF4-FFF2-40B4-BE49-F238E27FC236}">
                <a16:creationId xmlns:a16="http://schemas.microsoft.com/office/drawing/2014/main" id="{E4EB7499-4693-2053-DC1A-58007631332A}"/>
              </a:ext>
            </a:extLst>
          </p:cNvPr>
          <p:cNvSpPr/>
          <p:nvPr/>
        </p:nvSpPr>
        <p:spPr>
          <a:xfrm>
            <a:off x="9197975" y="4061891"/>
            <a:ext cx="1920107" cy="523220"/>
          </a:xfrm>
          <a:custGeom>
            <a:avLst/>
            <a:gdLst>
              <a:gd name="connsiteX0" fmla="*/ 0 w 1920107"/>
              <a:gd name="connsiteY0" fmla="*/ 0 h 523220"/>
              <a:gd name="connsiteX1" fmla="*/ 601634 w 1920107"/>
              <a:gd name="connsiteY1" fmla="*/ 0 h 523220"/>
              <a:gd name="connsiteX2" fmla="*/ 1241669 w 1920107"/>
              <a:gd name="connsiteY2" fmla="*/ 0 h 523220"/>
              <a:gd name="connsiteX3" fmla="*/ 1920107 w 1920107"/>
              <a:gd name="connsiteY3" fmla="*/ 0 h 523220"/>
              <a:gd name="connsiteX4" fmla="*/ 1920107 w 1920107"/>
              <a:gd name="connsiteY4" fmla="*/ 523220 h 523220"/>
              <a:gd name="connsiteX5" fmla="*/ 1260870 w 1920107"/>
              <a:gd name="connsiteY5" fmla="*/ 523220 h 523220"/>
              <a:gd name="connsiteX6" fmla="*/ 601634 w 1920107"/>
              <a:gd name="connsiteY6" fmla="*/ 523220 h 523220"/>
              <a:gd name="connsiteX7" fmla="*/ 0 w 1920107"/>
              <a:gd name="connsiteY7" fmla="*/ 523220 h 523220"/>
              <a:gd name="connsiteX8" fmla="*/ 0 w 1920107"/>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7" h="523220" extrusionOk="0">
                <a:moveTo>
                  <a:pt x="0" y="0"/>
                </a:moveTo>
                <a:cubicBezTo>
                  <a:pt x="278471" y="-11701"/>
                  <a:pt x="409098" y="4818"/>
                  <a:pt x="601634" y="0"/>
                </a:cubicBezTo>
                <a:cubicBezTo>
                  <a:pt x="794170" y="-4818"/>
                  <a:pt x="981489" y="-7763"/>
                  <a:pt x="1241669" y="0"/>
                </a:cubicBezTo>
                <a:cubicBezTo>
                  <a:pt x="1501849" y="7763"/>
                  <a:pt x="1711662" y="-17873"/>
                  <a:pt x="1920107" y="0"/>
                </a:cubicBezTo>
                <a:cubicBezTo>
                  <a:pt x="1903287" y="111672"/>
                  <a:pt x="1938019" y="264200"/>
                  <a:pt x="1920107" y="523220"/>
                </a:cubicBezTo>
                <a:cubicBezTo>
                  <a:pt x="1715719" y="524378"/>
                  <a:pt x="1445516" y="528183"/>
                  <a:pt x="1260870" y="523220"/>
                </a:cubicBezTo>
                <a:cubicBezTo>
                  <a:pt x="1076224" y="518257"/>
                  <a:pt x="907400" y="532084"/>
                  <a:pt x="601634" y="523220"/>
                </a:cubicBezTo>
                <a:cubicBezTo>
                  <a:pt x="295868" y="514356"/>
                  <a:pt x="246687" y="545616"/>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Control</a:t>
            </a:r>
          </a:p>
        </p:txBody>
      </p:sp>
      <p:sp>
        <p:nvSpPr>
          <p:cNvPr id="22" name="Rectangle 21">
            <a:extLst>
              <a:ext uri="{FF2B5EF4-FFF2-40B4-BE49-F238E27FC236}">
                <a16:creationId xmlns:a16="http://schemas.microsoft.com/office/drawing/2014/main" id="{875D585C-5645-DCBB-B6DD-3C0D79DBE341}"/>
              </a:ext>
            </a:extLst>
          </p:cNvPr>
          <p:cNvSpPr/>
          <p:nvPr/>
        </p:nvSpPr>
        <p:spPr>
          <a:xfrm>
            <a:off x="9197977" y="5024116"/>
            <a:ext cx="1920105" cy="523220"/>
          </a:xfrm>
          <a:custGeom>
            <a:avLst/>
            <a:gdLst>
              <a:gd name="connsiteX0" fmla="*/ 0 w 1920105"/>
              <a:gd name="connsiteY0" fmla="*/ 0 h 523220"/>
              <a:gd name="connsiteX1" fmla="*/ 601633 w 1920105"/>
              <a:gd name="connsiteY1" fmla="*/ 0 h 523220"/>
              <a:gd name="connsiteX2" fmla="*/ 1241668 w 1920105"/>
              <a:gd name="connsiteY2" fmla="*/ 0 h 523220"/>
              <a:gd name="connsiteX3" fmla="*/ 1920105 w 1920105"/>
              <a:gd name="connsiteY3" fmla="*/ 0 h 523220"/>
              <a:gd name="connsiteX4" fmla="*/ 1920105 w 1920105"/>
              <a:gd name="connsiteY4" fmla="*/ 523220 h 523220"/>
              <a:gd name="connsiteX5" fmla="*/ 1260869 w 1920105"/>
              <a:gd name="connsiteY5" fmla="*/ 523220 h 523220"/>
              <a:gd name="connsiteX6" fmla="*/ 601633 w 1920105"/>
              <a:gd name="connsiteY6" fmla="*/ 523220 h 523220"/>
              <a:gd name="connsiteX7" fmla="*/ 0 w 1920105"/>
              <a:gd name="connsiteY7" fmla="*/ 523220 h 523220"/>
              <a:gd name="connsiteX8" fmla="*/ 0 w 192010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105" h="523220" extrusionOk="0">
                <a:moveTo>
                  <a:pt x="0" y="0"/>
                </a:moveTo>
                <a:cubicBezTo>
                  <a:pt x="283844" y="-4782"/>
                  <a:pt x="413267" y="11315"/>
                  <a:pt x="601633" y="0"/>
                </a:cubicBezTo>
                <a:cubicBezTo>
                  <a:pt x="789999" y="-11315"/>
                  <a:pt x="981488" y="-7763"/>
                  <a:pt x="1241668" y="0"/>
                </a:cubicBezTo>
                <a:cubicBezTo>
                  <a:pt x="1501848" y="7763"/>
                  <a:pt x="1713661" y="-16146"/>
                  <a:pt x="1920105" y="0"/>
                </a:cubicBezTo>
                <a:cubicBezTo>
                  <a:pt x="1903285" y="111672"/>
                  <a:pt x="1938017" y="264200"/>
                  <a:pt x="1920105" y="523220"/>
                </a:cubicBezTo>
                <a:cubicBezTo>
                  <a:pt x="1715246" y="518745"/>
                  <a:pt x="1443737" y="526944"/>
                  <a:pt x="1260869" y="523220"/>
                </a:cubicBezTo>
                <a:cubicBezTo>
                  <a:pt x="1078001" y="519496"/>
                  <a:pt x="907399" y="532084"/>
                  <a:pt x="601633" y="523220"/>
                </a:cubicBezTo>
                <a:cubicBezTo>
                  <a:pt x="295867" y="514356"/>
                  <a:pt x="243326" y="538535"/>
                  <a:pt x="0" y="523220"/>
                </a:cubicBezTo>
                <a:cubicBezTo>
                  <a:pt x="-17987" y="319486"/>
                  <a:pt x="3600" y="192446"/>
                  <a:pt x="0" y="0"/>
                </a:cubicBezTo>
                <a:close/>
              </a:path>
            </a:pathLst>
          </a:custGeom>
          <a:noFill/>
          <a:ln w="19050">
            <a:noFill/>
            <a:extLst>
              <a:ext uri="{C807C97D-BFC1-408E-A445-0C87EB9F89A2}">
                <ask:lineSketchStyleProps xmlns:ask="http://schemas.microsoft.com/office/drawing/2018/sketchyshapes" sd="2568509396">
                  <a:prstGeom prst="rect">
                    <a:avLst/>
                  </a:prstGeom>
                  <ask:type>
                    <ask:lineSketchFreehand/>
                  </ask:type>
                </ask:lineSketchStyleProps>
              </a:ext>
            </a:extLst>
          </a:ln>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0">
                  <a:noFill/>
                </a:ln>
                <a:solidFill>
                  <a:schemeClr val="tx2"/>
                </a:solidFill>
                <a:uLnTx/>
                <a:uFillTx/>
                <a:latin typeface="Calibri" panose="020F0502020204030204"/>
                <a:ea typeface="+mn-ea"/>
                <a:cs typeface="+mn-cs"/>
              </a:rPr>
              <a:t>Anchoring</a:t>
            </a:r>
          </a:p>
        </p:txBody>
      </p:sp>
      <p:pic>
        <p:nvPicPr>
          <p:cNvPr id="23" name="Graphic 22" descr="Help outline">
            <a:extLst>
              <a:ext uri="{FF2B5EF4-FFF2-40B4-BE49-F238E27FC236}">
                <a16:creationId xmlns:a16="http://schemas.microsoft.com/office/drawing/2014/main" id="{D8E9D170-3483-6590-EF02-0B356E0582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95181" y="1975349"/>
            <a:ext cx="914400" cy="914400"/>
          </a:xfrm>
          <a:prstGeom prst="rect">
            <a:avLst/>
          </a:prstGeom>
        </p:spPr>
      </p:pic>
      <p:pic>
        <p:nvPicPr>
          <p:cNvPr id="24" name="Graphic 23" descr="3d Glasses outline">
            <a:extLst>
              <a:ext uri="{FF2B5EF4-FFF2-40B4-BE49-F238E27FC236}">
                <a16:creationId xmlns:a16="http://schemas.microsoft.com/office/drawing/2014/main" id="{2979B90D-A7E5-26B2-4929-C8F78211A0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95181" y="2870115"/>
            <a:ext cx="914400" cy="914400"/>
          </a:xfrm>
          <a:prstGeom prst="rect">
            <a:avLst/>
          </a:prstGeom>
        </p:spPr>
      </p:pic>
      <p:pic>
        <p:nvPicPr>
          <p:cNvPr id="25" name="Graphic 24" descr="Remote control outline">
            <a:extLst>
              <a:ext uri="{FF2B5EF4-FFF2-40B4-BE49-F238E27FC236}">
                <a16:creationId xmlns:a16="http://schemas.microsoft.com/office/drawing/2014/main" id="{462E9AD6-CE37-86C8-280C-7F814E664A3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78248" y="3768654"/>
            <a:ext cx="914400" cy="914400"/>
          </a:xfrm>
          <a:prstGeom prst="rect">
            <a:avLst/>
          </a:prstGeom>
        </p:spPr>
      </p:pic>
      <p:pic>
        <p:nvPicPr>
          <p:cNvPr id="26" name="Graphic 25" descr="Anchor outline">
            <a:extLst>
              <a:ext uri="{FF2B5EF4-FFF2-40B4-BE49-F238E27FC236}">
                <a16:creationId xmlns:a16="http://schemas.microsoft.com/office/drawing/2014/main" id="{C9F93BE0-9688-C0C3-B998-B2B88CCD132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78248" y="4870295"/>
            <a:ext cx="914400" cy="914400"/>
          </a:xfrm>
          <a:prstGeom prst="rect">
            <a:avLst/>
          </a:prstGeom>
        </p:spPr>
      </p:pic>
      <p:sp>
        <p:nvSpPr>
          <p:cNvPr id="27" name="Right Arrow 26">
            <a:extLst>
              <a:ext uri="{FF2B5EF4-FFF2-40B4-BE49-F238E27FC236}">
                <a16:creationId xmlns:a16="http://schemas.microsoft.com/office/drawing/2014/main" id="{969A6BB9-4167-A9F6-918E-352A8F7A2D47}"/>
              </a:ext>
            </a:extLst>
          </p:cNvPr>
          <p:cNvSpPr/>
          <p:nvPr/>
        </p:nvSpPr>
        <p:spPr>
          <a:xfrm>
            <a:off x="6127035" y="3526937"/>
            <a:ext cx="1169924" cy="483433"/>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AF0359C-7E49-FF33-3A2D-719E477B652E}"/>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21449387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7" name="TextBox 6">
            <a:extLst>
              <a:ext uri="{FF2B5EF4-FFF2-40B4-BE49-F238E27FC236}">
                <a16:creationId xmlns:a16="http://schemas.microsoft.com/office/drawing/2014/main" id="{ABA80B01-C6EB-44DC-7E89-E08407DC27CD}"/>
              </a:ext>
            </a:extLst>
          </p:cNvPr>
          <p:cNvSpPr txBox="1"/>
          <p:nvPr/>
        </p:nvSpPr>
        <p:spPr>
          <a:xfrm>
            <a:off x="3729273" y="1351691"/>
            <a:ext cx="4266741" cy="830997"/>
          </a:xfrm>
          <a:prstGeom prst="rect">
            <a:avLst/>
          </a:prstGeom>
          <a:noFill/>
        </p:spPr>
        <p:txBody>
          <a:bodyPr wrap="square" rtlCol="0">
            <a:spAutoFit/>
          </a:bodyPr>
          <a:lstStyle>
            <a:defPPr>
              <a:defRPr lang="en-US"/>
            </a:defPPr>
            <a:lvl1pPr>
              <a:defRPr sz="3600" i="1">
                <a:solidFill>
                  <a:schemeClr val="tx2"/>
                </a:solidFill>
              </a:defRPr>
            </a:lvl1pPr>
          </a:lstStyle>
          <a:p>
            <a:r>
              <a:rPr lang="en-US" sz="2400" dirty="0"/>
              <a:t>Reading something in incomplete results that is not there</a:t>
            </a:r>
          </a:p>
        </p:txBody>
      </p:sp>
      <p:pic>
        <p:nvPicPr>
          <p:cNvPr id="11" name="Picture 10" descr="Chart, histogram, box and whisker chart&#10;&#10;Description automatically generated">
            <a:extLst>
              <a:ext uri="{FF2B5EF4-FFF2-40B4-BE49-F238E27FC236}">
                <a16:creationId xmlns:a16="http://schemas.microsoft.com/office/drawing/2014/main" id="{7816904F-5ED8-666B-2C02-7B17DA0EC93B}"/>
              </a:ext>
            </a:extLst>
          </p:cNvPr>
          <p:cNvPicPr>
            <a:picLocks noChangeAspect="1"/>
          </p:cNvPicPr>
          <p:nvPr/>
        </p:nvPicPr>
        <p:blipFill>
          <a:blip r:embed="rId5"/>
          <a:stretch>
            <a:fillRect/>
          </a:stretch>
        </p:blipFill>
        <p:spPr>
          <a:xfrm>
            <a:off x="6250358" y="2370141"/>
            <a:ext cx="4845555" cy="2774950"/>
          </a:xfrm>
          <a:prstGeom prst="rect">
            <a:avLst/>
          </a:prstGeom>
        </p:spPr>
      </p:pic>
      <p:sp>
        <p:nvSpPr>
          <p:cNvPr id="18" name="TextBox 17">
            <a:extLst>
              <a:ext uri="{FF2B5EF4-FFF2-40B4-BE49-F238E27FC236}">
                <a16:creationId xmlns:a16="http://schemas.microsoft.com/office/drawing/2014/main" id="{08AC1FE9-DEA7-54D7-0981-0AC0C2B48337}"/>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spTree>
    <p:extLst>
      <p:ext uri="{BB962C8B-B14F-4D97-AF65-F5344CB8AC3E}">
        <p14:creationId xmlns:p14="http://schemas.microsoft.com/office/powerpoint/2010/main" val="1525113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6892" y="3059563"/>
            <a:ext cx="3140906" cy="511422"/>
          </a:xfrm>
          <a:prstGeom prst="rect">
            <a:avLst/>
          </a:prstGeom>
        </p:spPr>
        <p:txBody>
          <a:bodyPr vert="horz" lIns="91440" tIns="45720" rIns="91440" bIns="45720" rtlCol="0" anchor="ctr">
            <a:normAutofit fontScale="90000"/>
          </a:bodyPr>
          <a:lstStyle/>
          <a:p>
            <a:r>
              <a:rPr dirty="0"/>
              <a:t>How does this help?</a:t>
            </a:r>
          </a:p>
        </p:txBody>
      </p:sp>
      <p:pic>
        <p:nvPicPr>
          <p:cNvPr id="3" name="Picture 10">
            <a:extLst>
              <a:ext uri="{FF2B5EF4-FFF2-40B4-BE49-F238E27FC236}">
                <a16:creationId xmlns:a16="http://schemas.microsoft.com/office/drawing/2014/main" id="{AD5A11C4-8C85-084B-0835-303252DA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9866" y="6107773"/>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Shipping To Colombia University">
            <a:extLst>
              <a:ext uri="{FF2B5EF4-FFF2-40B4-BE49-F238E27FC236}">
                <a16:creationId xmlns:a16="http://schemas.microsoft.com/office/drawing/2014/main" id="{FF69B6ED-F2AE-827B-EAFE-7B32C67C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5933" y="5731933"/>
            <a:ext cx="1126067" cy="1126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E60E0B98-991D-311E-7A6F-CF62B1E43FC1}"/>
              </a:ext>
            </a:extLst>
          </p:cNvPr>
          <p:cNvPicPr>
            <a:picLocks noChangeAspect="1"/>
          </p:cNvPicPr>
          <p:nvPr/>
        </p:nvPicPr>
        <p:blipFill>
          <a:blip r:embed="rId4"/>
          <a:stretch>
            <a:fillRect/>
          </a:stretch>
        </p:blipFill>
        <p:spPr>
          <a:xfrm>
            <a:off x="10105313" y="6015566"/>
            <a:ext cx="990600" cy="558800"/>
          </a:xfrm>
          <a:prstGeom prst="rect">
            <a:avLst/>
          </a:prstGeom>
        </p:spPr>
      </p:pic>
      <p:sp>
        <p:nvSpPr>
          <p:cNvPr id="7" name="TextBox 6">
            <a:extLst>
              <a:ext uri="{FF2B5EF4-FFF2-40B4-BE49-F238E27FC236}">
                <a16:creationId xmlns:a16="http://schemas.microsoft.com/office/drawing/2014/main" id="{ABA80B01-C6EB-44DC-7E89-E08407DC27CD}"/>
              </a:ext>
            </a:extLst>
          </p:cNvPr>
          <p:cNvSpPr txBox="1"/>
          <p:nvPr/>
        </p:nvSpPr>
        <p:spPr>
          <a:xfrm>
            <a:off x="3729273" y="1351691"/>
            <a:ext cx="4266741" cy="830997"/>
          </a:xfrm>
          <a:prstGeom prst="rect">
            <a:avLst/>
          </a:prstGeom>
          <a:noFill/>
        </p:spPr>
        <p:txBody>
          <a:bodyPr wrap="square" rtlCol="0">
            <a:spAutoFit/>
          </a:bodyPr>
          <a:lstStyle>
            <a:defPPr>
              <a:defRPr lang="en-US"/>
            </a:defPPr>
            <a:lvl1pPr>
              <a:defRPr sz="3600" i="1">
                <a:solidFill>
                  <a:schemeClr val="tx2"/>
                </a:solidFill>
              </a:defRPr>
            </a:lvl1pPr>
          </a:lstStyle>
          <a:p>
            <a:r>
              <a:rPr lang="en-US" sz="2400" dirty="0"/>
              <a:t>Reading something in incomplete results that is not there</a:t>
            </a:r>
          </a:p>
        </p:txBody>
      </p:sp>
      <p:pic>
        <p:nvPicPr>
          <p:cNvPr id="11" name="Picture 10" descr="Chart, histogram, box and whisker chart&#10;&#10;Description automatically generated">
            <a:extLst>
              <a:ext uri="{FF2B5EF4-FFF2-40B4-BE49-F238E27FC236}">
                <a16:creationId xmlns:a16="http://schemas.microsoft.com/office/drawing/2014/main" id="{7816904F-5ED8-666B-2C02-7B17DA0EC93B}"/>
              </a:ext>
            </a:extLst>
          </p:cNvPr>
          <p:cNvPicPr>
            <a:picLocks noChangeAspect="1"/>
          </p:cNvPicPr>
          <p:nvPr/>
        </p:nvPicPr>
        <p:blipFill>
          <a:blip r:embed="rId5"/>
          <a:stretch>
            <a:fillRect/>
          </a:stretch>
        </p:blipFill>
        <p:spPr>
          <a:xfrm>
            <a:off x="6250358" y="2370141"/>
            <a:ext cx="4845555" cy="2774950"/>
          </a:xfrm>
          <a:prstGeom prst="rect">
            <a:avLst/>
          </a:prstGeom>
        </p:spPr>
      </p:pic>
      <p:sp>
        <p:nvSpPr>
          <p:cNvPr id="8" name="TextBox 7">
            <a:extLst>
              <a:ext uri="{FF2B5EF4-FFF2-40B4-BE49-F238E27FC236}">
                <a16:creationId xmlns:a16="http://schemas.microsoft.com/office/drawing/2014/main" id="{C90ECA11-152C-DF8F-2E83-C64CED3232D9}"/>
              </a:ext>
            </a:extLst>
          </p:cNvPr>
          <p:cNvSpPr txBox="1"/>
          <p:nvPr/>
        </p:nvSpPr>
        <p:spPr>
          <a:xfrm>
            <a:off x="3460880" y="5971800"/>
            <a:ext cx="6100762" cy="646331"/>
          </a:xfrm>
          <a:prstGeom prst="rect">
            <a:avLst/>
          </a:prstGeom>
          <a:noFill/>
        </p:spPr>
        <p:txBody>
          <a:bodyPr wrap="square">
            <a:spAutoFit/>
          </a:bodyPr>
          <a:lstStyle/>
          <a:p>
            <a:r>
              <a:rPr lang="en-US" sz="1800" dirty="0">
                <a:latin typeface="+mj-lt"/>
              </a:rPr>
              <a:t>Impact Of Cognitive Biases On Progressive Visualization. Procopio, Mosca, </a:t>
            </a:r>
            <a:r>
              <a:rPr lang="en-US" sz="1800" dirty="0" err="1">
                <a:latin typeface="+mj-lt"/>
              </a:rPr>
              <a:t>Scheidegger</a:t>
            </a:r>
            <a:r>
              <a:rPr lang="en-US" sz="1800" dirty="0">
                <a:latin typeface="+mj-lt"/>
              </a:rPr>
              <a:t>, Wu, Chang.  </a:t>
            </a:r>
          </a:p>
        </p:txBody>
      </p:sp>
      <p:pic>
        <p:nvPicPr>
          <p:cNvPr id="13" name="Graphic 12" descr="Line arrow: Horizontal U-turn with solid fill">
            <a:extLst>
              <a:ext uri="{FF2B5EF4-FFF2-40B4-BE49-F238E27FC236}">
                <a16:creationId xmlns:a16="http://schemas.microsoft.com/office/drawing/2014/main" id="{AF2D835B-3E8F-4FD4-4034-C14E128C59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87334" y="2159021"/>
            <a:ext cx="2823927" cy="2823927"/>
          </a:xfrm>
          <a:prstGeom prst="rect">
            <a:avLst/>
          </a:prstGeom>
        </p:spPr>
      </p:pic>
    </p:spTree>
    <p:extLst>
      <p:ext uri="{BB962C8B-B14F-4D97-AF65-F5344CB8AC3E}">
        <p14:creationId xmlns:p14="http://schemas.microsoft.com/office/powerpoint/2010/main" val="1344252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169583" y="2466104"/>
            <a:ext cx="2660073" cy="1537855"/>
          </a:xfrm>
          <a:prstGeom prst="rect">
            <a:avLst/>
          </a:prstGeom>
          <a:noFill/>
          <a:ln>
            <a:noFill/>
          </a:ln>
        </p:spPr>
        <p:txBody>
          <a:bodyPr spcFirstLastPara="1" wrap="square" lIns="91425" tIns="45700" rIns="91425" bIns="45700" anchor="ctr" anchorCtr="0">
            <a:noAutofit/>
          </a:bodyPr>
          <a:lstStyle/>
          <a:p>
            <a:r>
              <a:rPr lang="en-US" dirty="0"/>
              <a:t>Structure of this course</a:t>
            </a:r>
            <a:endParaRPr dirty="0"/>
          </a:p>
        </p:txBody>
      </p:sp>
      <p:sp>
        <p:nvSpPr>
          <p:cNvPr id="424" name="Google Shape;424;p48"/>
          <p:cNvSpPr txBox="1">
            <a:spLocks noGrp="1"/>
          </p:cNvSpPr>
          <p:nvPr>
            <p:ph idx="1"/>
          </p:nvPr>
        </p:nvSpPr>
        <p:spPr>
          <a:xfrm>
            <a:off x="3505202" y="796632"/>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Disclaimer: </a:t>
            </a:r>
            <a:endParaRPr sz="2400" dirty="0"/>
          </a:p>
          <a:p>
            <a:pPr marL="0" indent="0" algn="ctr">
              <a:spcBef>
                <a:spcPts val="640"/>
              </a:spcBef>
              <a:buNone/>
            </a:pPr>
            <a:r>
              <a:rPr lang="en-US" sz="2400" dirty="0"/>
              <a:t>this class is an experiment in </a:t>
            </a:r>
            <a:r>
              <a:rPr lang="en-US" sz="2400" b="1" dirty="0"/>
              <a:t>constructionism </a:t>
            </a:r>
            <a:endParaRPr sz="2400" dirty="0"/>
          </a:p>
          <a:p>
            <a:pPr marL="0" indent="0" algn="ctr">
              <a:spcBef>
                <a:spcPts val="360"/>
              </a:spcBef>
              <a:buNone/>
            </a:pPr>
            <a:r>
              <a:rPr lang="en-US" dirty="0"/>
              <a:t>(the idea that people learn most effectively </a:t>
            </a:r>
            <a:endParaRPr dirty="0"/>
          </a:p>
          <a:p>
            <a:pPr marL="0" indent="0" algn="ctr">
              <a:spcBef>
                <a:spcPts val="360"/>
              </a:spcBef>
              <a:buNone/>
            </a:pPr>
            <a:r>
              <a:rPr lang="en-US" dirty="0"/>
              <a:t>when they’re building personally-meaningful things)</a:t>
            </a:r>
            <a:endParaRPr dirty="0"/>
          </a:p>
          <a:p>
            <a:pPr marL="0" indent="0">
              <a:spcBef>
                <a:spcPts val="200"/>
              </a:spcBef>
              <a:buNone/>
            </a:pPr>
            <a:endParaRPr sz="2400" dirty="0"/>
          </a:p>
          <a:p>
            <a:pPr marL="182880" indent="-182880"/>
            <a:r>
              <a:rPr lang="en-US" sz="2400" dirty="0"/>
              <a:t>Our job as instructors:</a:t>
            </a:r>
            <a:endParaRPr sz="2400" dirty="0"/>
          </a:p>
        </p:txBody>
      </p:sp>
      <p:pic>
        <p:nvPicPr>
          <p:cNvPr id="425" name="Google Shape;425;p48" descr="mage result for building blocks"/>
          <p:cNvPicPr preferRelativeResize="0"/>
          <p:nvPr/>
        </p:nvPicPr>
        <p:blipFill rotWithShape="1">
          <a:blip r:embed="rId3">
            <a:alphaModFix/>
          </a:blip>
          <a:srcRect/>
          <a:stretch/>
        </p:blipFill>
        <p:spPr>
          <a:xfrm>
            <a:off x="3048002" y="3606508"/>
            <a:ext cx="3257550" cy="2447925"/>
          </a:xfrm>
          <a:prstGeom prst="rect">
            <a:avLst/>
          </a:prstGeom>
          <a:noFill/>
          <a:ln>
            <a:noFill/>
          </a:ln>
        </p:spPr>
      </p:pic>
      <p:pic>
        <p:nvPicPr>
          <p:cNvPr id="426" name="Google Shape;426;p48" descr="mage result for question"/>
          <p:cNvPicPr preferRelativeResize="0"/>
          <p:nvPr/>
        </p:nvPicPr>
        <p:blipFill rotWithShape="1">
          <a:blip r:embed="rId4">
            <a:alphaModFix/>
          </a:blip>
          <a:srcRect/>
          <a:stretch/>
        </p:blipFill>
        <p:spPr>
          <a:xfrm>
            <a:off x="6742244" y="3768432"/>
            <a:ext cx="1563558" cy="2287772"/>
          </a:xfrm>
          <a:prstGeom prst="rect">
            <a:avLst/>
          </a:prstGeom>
          <a:noFill/>
          <a:ln>
            <a:noFill/>
          </a:ln>
        </p:spPr>
      </p:pic>
      <p:pic>
        <p:nvPicPr>
          <p:cNvPr id="427" name="Google Shape;427;p48" descr="mage result for clipart heart person"/>
          <p:cNvPicPr preferRelativeResize="0"/>
          <p:nvPr/>
        </p:nvPicPr>
        <p:blipFill rotWithShape="1">
          <a:blip r:embed="rId5">
            <a:alphaModFix/>
          </a:blip>
          <a:srcRect l="15175" t="8989" r="5580"/>
          <a:stretch/>
        </p:blipFill>
        <p:spPr>
          <a:xfrm>
            <a:off x="8839203" y="3844632"/>
            <a:ext cx="2962393" cy="2552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160" y="3173289"/>
            <a:ext cx="3162300" cy="511422"/>
          </a:xfrm>
          <a:prstGeom prst="rect">
            <a:avLst/>
          </a:prstGeom>
        </p:spPr>
        <p:txBody>
          <a:bodyPr vert="horz" lIns="91440" tIns="45720" rIns="91440" bIns="45720" rtlCol="0" anchor="ctr">
            <a:normAutofit fontScale="90000"/>
          </a:bodyPr>
          <a:lstStyle/>
          <a:p>
            <a:r>
              <a:rPr dirty="0"/>
              <a:t>What we’ll cover</a:t>
            </a:r>
          </a:p>
        </p:txBody>
      </p:sp>
      <p:sp>
        <p:nvSpPr>
          <p:cNvPr id="3" name="object 3"/>
          <p:cNvSpPr txBox="1"/>
          <p:nvPr/>
        </p:nvSpPr>
        <p:spPr>
          <a:xfrm>
            <a:off x="3633907" y="865505"/>
            <a:ext cx="6968490" cy="5126990"/>
          </a:xfrm>
          <a:prstGeom prst="rect">
            <a:avLst/>
          </a:prstGeom>
        </p:spPr>
        <p:txBody>
          <a:bodyPr vert="horz" wrap="square" lIns="0" tIns="49530" rIns="0" bIns="0" rtlCol="0">
            <a:spAutoFit/>
          </a:bodyPr>
          <a:lstStyle/>
          <a:p>
            <a:pPr marL="194945" indent="-182245">
              <a:spcBef>
                <a:spcPts val="390"/>
              </a:spcBef>
              <a:buClr>
                <a:srgbClr val="93A299"/>
              </a:buClr>
              <a:buSzPct val="86363"/>
              <a:buChar char="•"/>
              <a:tabLst>
                <a:tab pos="194945" algn="l"/>
              </a:tabLst>
            </a:pPr>
            <a:r>
              <a:rPr sz="2200" dirty="0">
                <a:solidFill>
                  <a:schemeClr val="tx1">
                    <a:lumMod val="75000"/>
                    <a:lumOff val="25000"/>
                  </a:schemeClr>
                </a:solidFill>
                <a:cs typeface="Arial"/>
              </a:rPr>
              <a:t>Unit</a:t>
            </a:r>
            <a:r>
              <a:rPr sz="2200" spc="-15" dirty="0">
                <a:solidFill>
                  <a:schemeClr val="tx1">
                    <a:lumMod val="75000"/>
                    <a:lumOff val="25000"/>
                  </a:schemeClr>
                </a:solidFill>
                <a:cs typeface="Arial"/>
              </a:rPr>
              <a:t> </a:t>
            </a:r>
            <a:r>
              <a:rPr sz="2200" dirty="0">
                <a:solidFill>
                  <a:schemeClr val="tx1">
                    <a:lumMod val="75000"/>
                    <a:lumOff val="25000"/>
                  </a:schemeClr>
                </a:solidFill>
                <a:cs typeface="Arial"/>
              </a:rPr>
              <a:t>1:</a:t>
            </a:r>
            <a:r>
              <a:rPr sz="2200" spc="-15" dirty="0">
                <a:solidFill>
                  <a:schemeClr val="tx1">
                    <a:lumMod val="75000"/>
                    <a:lumOff val="25000"/>
                  </a:schemeClr>
                </a:solidFill>
                <a:cs typeface="Arial"/>
              </a:rPr>
              <a:t> </a:t>
            </a:r>
            <a:r>
              <a:rPr sz="2200" spc="-10" dirty="0">
                <a:solidFill>
                  <a:schemeClr val="tx1">
                    <a:lumMod val="75000"/>
                    <a:lumOff val="25000"/>
                  </a:schemeClr>
                </a:solidFill>
                <a:cs typeface="Arial"/>
              </a:rPr>
              <a:t>Foundations</a:t>
            </a:r>
            <a:endParaRPr sz="2200" dirty="0">
              <a:solidFill>
                <a:schemeClr val="tx1">
                  <a:lumMod val="75000"/>
                  <a:lumOff val="25000"/>
                </a:schemeClr>
              </a:solidFill>
              <a:cs typeface="Arial"/>
            </a:endParaRPr>
          </a:p>
          <a:p>
            <a:pPr marL="755015" lvl="1" indent="-342265">
              <a:spcBef>
                <a:spcPts val="25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Next</a:t>
            </a:r>
            <a:r>
              <a:rPr sz="1900" spc="-35" dirty="0">
                <a:solidFill>
                  <a:schemeClr val="tx1">
                    <a:lumMod val="75000"/>
                    <a:lumOff val="25000"/>
                  </a:schemeClr>
                </a:solidFill>
                <a:cs typeface="Arial"/>
              </a:rPr>
              <a:t> </a:t>
            </a:r>
            <a:r>
              <a:rPr sz="1900" dirty="0">
                <a:solidFill>
                  <a:schemeClr val="tx1">
                    <a:lumMod val="75000"/>
                    <a:lumOff val="25000"/>
                  </a:schemeClr>
                </a:solidFill>
                <a:cs typeface="Arial"/>
              </a:rPr>
              <a:t>Class:</a:t>
            </a:r>
            <a:r>
              <a:rPr sz="1900" spc="-35" dirty="0">
                <a:solidFill>
                  <a:schemeClr val="tx1">
                    <a:lumMod val="75000"/>
                    <a:lumOff val="25000"/>
                  </a:schemeClr>
                </a:solidFill>
                <a:cs typeface="Arial"/>
              </a:rPr>
              <a:t> </a:t>
            </a:r>
            <a:r>
              <a:rPr sz="1900" b="1" dirty="0">
                <a:solidFill>
                  <a:schemeClr val="tx1">
                    <a:lumMod val="75000"/>
                    <a:lumOff val="25000"/>
                  </a:schemeClr>
                </a:solidFill>
                <a:cs typeface="Arial"/>
              </a:rPr>
              <a:t>Mental</a:t>
            </a:r>
            <a:r>
              <a:rPr sz="1900" b="1" spc="-35" dirty="0">
                <a:solidFill>
                  <a:schemeClr val="tx1">
                    <a:lumMod val="75000"/>
                    <a:lumOff val="25000"/>
                  </a:schemeClr>
                </a:solidFill>
                <a:cs typeface="Arial"/>
              </a:rPr>
              <a:t> </a:t>
            </a:r>
            <a:r>
              <a:rPr sz="1900" b="1" dirty="0">
                <a:solidFill>
                  <a:schemeClr val="tx1">
                    <a:lumMod val="75000"/>
                    <a:lumOff val="25000"/>
                  </a:schemeClr>
                </a:solidFill>
                <a:cs typeface="Arial"/>
              </a:rPr>
              <a:t>and</a:t>
            </a:r>
            <a:r>
              <a:rPr sz="1900" b="1" spc="-30" dirty="0">
                <a:solidFill>
                  <a:schemeClr val="tx1">
                    <a:lumMod val="75000"/>
                    <a:lumOff val="25000"/>
                  </a:schemeClr>
                </a:solidFill>
                <a:cs typeface="Arial"/>
              </a:rPr>
              <a:t> </a:t>
            </a:r>
            <a:r>
              <a:rPr sz="1900" b="1" spc="-10" dirty="0">
                <a:solidFill>
                  <a:schemeClr val="tx1">
                    <a:lumMod val="75000"/>
                    <a:lumOff val="25000"/>
                  </a:schemeClr>
                </a:solidFill>
                <a:cs typeface="Arial"/>
              </a:rPr>
              <a:t>Visualization</a:t>
            </a:r>
            <a:r>
              <a:rPr sz="1900" b="1" spc="-25" dirty="0">
                <a:solidFill>
                  <a:schemeClr val="tx1">
                    <a:lumMod val="75000"/>
                    <a:lumOff val="25000"/>
                  </a:schemeClr>
                </a:solidFill>
                <a:cs typeface="Arial"/>
              </a:rPr>
              <a:t> </a:t>
            </a:r>
            <a:r>
              <a:rPr sz="1900" b="1" spc="-10" dirty="0">
                <a:solidFill>
                  <a:schemeClr val="tx1">
                    <a:lumMod val="75000"/>
                    <a:lumOff val="25000"/>
                  </a:schemeClr>
                </a:solidFill>
                <a:cs typeface="Arial"/>
              </a:rPr>
              <a:t>Models</a:t>
            </a:r>
            <a:endParaRPr sz="1900" dirty="0">
              <a:solidFill>
                <a:schemeClr val="tx1">
                  <a:lumMod val="75000"/>
                  <a:lumOff val="25000"/>
                </a:schemeClr>
              </a:solidFill>
              <a:cs typeface="Arial"/>
            </a:endParaRPr>
          </a:p>
          <a:p>
            <a:pPr marL="755015" lvl="1" indent="-342265">
              <a:spcBef>
                <a:spcPts val="24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Data</a:t>
            </a:r>
            <a:r>
              <a:rPr sz="1900" spc="-55" dirty="0">
                <a:solidFill>
                  <a:schemeClr val="tx1">
                    <a:lumMod val="75000"/>
                    <a:lumOff val="25000"/>
                  </a:schemeClr>
                </a:solidFill>
                <a:cs typeface="Arial"/>
              </a:rPr>
              <a:t> </a:t>
            </a:r>
            <a:r>
              <a:rPr sz="1900" dirty="0">
                <a:solidFill>
                  <a:schemeClr val="tx1">
                    <a:lumMod val="75000"/>
                    <a:lumOff val="25000"/>
                  </a:schemeClr>
                </a:solidFill>
                <a:cs typeface="Arial"/>
              </a:rPr>
              <a:t>Wrangling</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Modeling</a:t>
            </a:r>
            <a:r>
              <a:rPr sz="1900" spc="-50" dirty="0">
                <a:solidFill>
                  <a:schemeClr val="tx1">
                    <a:lumMod val="75000"/>
                    <a:lumOff val="25000"/>
                  </a:schemeClr>
                </a:solidFill>
                <a:cs typeface="Arial"/>
              </a:rPr>
              <a:t> </a:t>
            </a:r>
            <a:r>
              <a:rPr sz="1900" spc="-25" dirty="0">
                <a:solidFill>
                  <a:schemeClr val="tx1">
                    <a:lumMod val="75000"/>
                    <a:lumOff val="25000"/>
                  </a:schemeClr>
                </a:solidFill>
                <a:cs typeface="Arial"/>
              </a:rPr>
              <a:t>101</a:t>
            </a:r>
            <a:endParaRPr sz="1900" dirty="0">
              <a:solidFill>
                <a:schemeClr val="tx1">
                  <a:lumMod val="75000"/>
                  <a:lumOff val="25000"/>
                </a:schemeClr>
              </a:solidFill>
              <a:cs typeface="Arial"/>
            </a:endParaRPr>
          </a:p>
          <a:p>
            <a:pPr marL="755015" lvl="1" indent="-342265">
              <a:spcBef>
                <a:spcPts val="219"/>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Data</a:t>
            </a:r>
            <a:r>
              <a:rPr sz="1900" spc="-80" dirty="0">
                <a:solidFill>
                  <a:schemeClr val="tx1">
                    <a:lumMod val="75000"/>
                    <a:lumOff val="25000"/>
                  </a:schemeClr>
                </a:solidFill>
                <a:cs typeface="Arial"/>
              </a:rPr>
              <a:t> </a:t>
            </a:r>
            <a:r>
              <a:rPr sz="1900" dirty="0">
                <a:solidFill>
                  <a:schemeClr val="tx1">
                    <a:lumMod val="75000"/>
                    <a:lumOff val="25000"/>
                  </a:schemeClr>
                </a:solidFill>
                <a:cs typeface="Arial"/>
              </a:rPr>
              <a:t>Visualization</a:t>
            </a:r>
            <a:r>
              <a:rPr sz="1900" spc="-80" dirty="0">
                <a:solidFill>
                  <a:schemeClr val="tx1">
                    <a:lumMod val="75000"/>
                    <a:lumOff val="25000"/>
                  </a:schemeClr>
                </a:solidFill>
                <a:cs typeface="Arial"/>
              </a:rPr>
              <a:t> </a:t>
            </a:r>
            <a:r>
              <a:rPr sz="1900" spc="-25" dirty="0">
                <a:solidFill>
                  <a:schemeClr val="tx1">
                    <a:lumMod val="75000"/>
                    <a:lumOff val="25000"/>
                  </a:schemeClr>
                </a:solidFill>
                <a:cs typeface="Arial"/>
              </a:rPr>
              <a:t>101</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Interaction</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Coordinating</a:t>
            </a:r>
            <a:r>
              <a:rPr sz="1900" spc="-60" dirty="0">
                <a:solidFill>
                  <a:schemeClr val="tx1">
                    <a:lumMod val="75000"/>
                    <a:lumOff val="25000"/>
                  </a:schemeClr>
                </a:solidFill>
                <a:cs typeface="Arial"/>
              </a:rPr>
              <a:t> </a:t>
            </a:r>
            <a:r>
              <a:rPr sz="1900" dirty="0">
                <a:solidFill>
                  <a:schemeClr val="tx1">
                    <a:lumMod val="75000"/>
                    <a:lumOff val="25000"/>
                  </a:schemeClr>
                </a:solidFill>
                <a:cs typeface="Arial"/>
              </a:rPr>
              <a:t>Multiple</a:t>
            </a:r>
            <a:r>
              <a:rPr sz="1900" spc="-60" dirty="0">
                <a:solidFill>
                  <a:schemeClr val="tx1">
                    <a:lumMod val="75000"/>
                    <a:lumOff val="25000"/>
                  </a:schemeClr>
                </a:solidFill>
                <a:cs typeface="Arial"/>
              </a:rPr>
              <a:t> </a:t>
            </a:r>
            <a:r>
              <a:rPr sz="1900" spc="-20" dirty="0">
                <a:solidFill>
                  <a:schemeClr val="tx1">
                    <a:lumMod val="75000"/>
                    <a:lumOff val="25000"/>
                  </a:schemeClr>
                </a:solidFill>
                <a:cs typeface="Arial"/>
              </a:rPr>
              <a:t>Views</a:t>
            </a:r>
            <a:endParaRPr sz="1900" dirty="0">
              <a:solidFill>
                <a:schemeClr val="tx1">
                  <a:lumMod val="75000"/>
                  <a:lumOff val="25000"/>
                </a:schemeClr>
              </a:solidFill>
              <a:cs typeface="Arial"/>
            </a:endParaRPr>
          </a:p>
          <a:p>
            <a:pPr marL="194945" indent="-182245">
              <a:spcBef>
                <a:spcPts val="925"/>
              </a:spcBef>
              <a:buClr>
                <a:srgbClr val="93A299"/>
              </a:buClr>
              <a:buSzPct val="86363"/>
              <a:buChar char="•"/>
              <a:tabLst>
                <a:tab pos="194945" algn="l"/>
              </a:tabLst>
            </a:pPr>
            <a:r>
              <a:rPr sz="2200" dirty="0">
                <a:solidFill>
                  <a:schemeClr val="tx1">
                    <a:lumMod val="75000"/>
                    <a:lumOff val="25000"/>
                  </a:schemeClr>
                </a:solidFill>
                <a:cs typeface="Arial"/>
              </a:rPr>
              <a:t>Unit</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2:</a:t>
            </a:r>
            <a:r>
              <a:rPr sz="2200" spc="-60" dirty="0">
                <a:solidFill>
                  <a:schemeClr val="tx1">
                    <a:lumMod val="75000"/>
                    <a:lumOff val="25000"/>
                  </a:schemeClr>
                </a:solidFill>
                <a:cs typeface="Arial"/>
              </a:rPr>
              <a:t> </a:t>
            </a:r>
            <a:r>
              <a:rPr sz="2200" dirty="0">
                <a:solidFill>
                  <a:schemeClr val="tx1">
                    <a:lumMod val="75000"/>
                    <a:lumOff val="25000"/>
                  </a:schemeClr>
                </a:solidFill>
                <a:cs typeface="Arial"/>
              </a:rPr>
              <a:t>The</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Real</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Fun</a:t>
            </a:r>
            <a:r>
              <a:rPr sz="2200" spc="-25" dirty="0">
                <a:solidFill>
                  <a:schemeClr val="tx1">
                    <a:lumMod val="75000"/>
                    <a:lumOff val="25000"/>
                  </a:schemeClr>
                </a:solidFill>
                <a:cs typeface="Arial"/>
              </a:rPr>
              <a:t> </a:t>
            </a:r>
            <a:r>
              <a:rPr sz="2200" spc="-10" dirty="0">
                <a:solidFill>
                  <a:schemeClr val="tx1">
                    <a:lumMod val="75000"/>
                    <a:lumOff val="25000"/>
                  </a:schemeClr>
                </a:solidFill>
                <a:cs typeface="Arial"/>
              </a:rPr>
              <a:t>Starts</a:t>
            </a:r>
            <a:endParaRPr sz="2200" dirty="0">
              <a:solidFill>
                <a:schemeClr val="tx1">
                  <a:lumMod val="75000"/>
                  <a:lumOff val="25000"/>
                </a:schemeClr>
              </a:solidFill>
              <a:cs typeface="Arial"/>
            </a:endParaRPr>
          </a:p>
          <a:p>
            <a:pPr marL="755015" lvl="1" indent="-342265">
              <a:spcBef>
                <a:spcPts val="25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Quirky</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(time-</a:t>
            </a:r>
            <a:r>
              <a:rPr sz="1900" dirty="0">
                <a:solidFill>
                  <a:schemeClr val="tx1">
                    <a:lumMod val="75000"/>
                    <a:lumOff val="25000"/>
                  </a:schemeClr>
                </a:solidFill>
                <a:cs typeface="Arial"/>
              </a:rPr>
              <a:t>varying</a:t>
            </a:r>
            <a:r>
              <a:rPr sz="1900" spc="-30"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geospatial</a:t>
            </a:r>
            <a:r>
              <a:rPr sz="1900" spc="-35" dirty="0">
                <a:solidFill>
                  <a:schemeClr val="tx1">
                    <a:lumMod val="75000"/>
                    <a:lumOff val="25000"/>
                  </a:schemeClr>
                </a:solidFill>
                <a:cs typeface="Arial"/>
              </a:rPr>
              <a:t> </a:t>
            </a:r>
            <a:r>
              <a:rPr sz="1900" dirty="0">
                <a:solidFill>
                  <a:schemeClr val="tx1">
                    <a:lumMod val="75000"/>
                    <a:lumOff val="25000"/>
                  </a:schemeClr>
                </a:solidFill>
                <a:cs typeface="Arial"/>
              </a:rPr>
              <a:t>data,</a:t>
            </a:r>
            <a:r>
              <a:rPr sz="1900" spc="-40" dirty="0">
                <a:solidFill>
                  <a:schemeClr val="tx1">
                    <a:lumMod val="75000"/>
                    <a:lumOff val="25000"/>
                  </a:schemeClr>
                </a:solidFill>
                <a:cs typeface="Arial"/>
              </a:rPr>
              <a:t> </a:t>
            </a:r>
            <a:r>
              <a:rPr sz="1900" spc="-10" dirty="0">
                <a:solidFill>
                  <a:schemeClr val="tx1">
                    <a:lumMod val="75000"/>
                    <a:lumOff val="25000"/>
                  </a:schemeClr>
                </a:solidFill>
                <a:cs typeface="Arial"/>
              </a:rPr>
              <a:t>networks)</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Scalability</a:t>
            </a:r>
            <a:endParaRPr sz="1900" dirty="0">
              <a:solidFill>
                <a:schemeClr val="tx1">
                  <a:lumMod val="75000"/>
                  <a:lumOff val="25000"/>
                </a:schemeClr>
              </a:solidFill>
              <a:cs typeface="Arial"/>
            </a:endParaRPr>
          </a:p>
          <a:p>
            <a:pPr marL="755015" lvl="1" indent="-342265">
              <a:spcBef>
                <a:spcPts val="240"/>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Color</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Visual</a:t>
            </a:r>
            <a:r>
              <a:rPr sz="1900" spc="-45" dirty="0">
                <a:solidFill>
                  <a:schemeClr val="tx1">
                    <a:lumMod val="75000"/>
                    <a:lumOff val="25000"/>
                  </a:schemeClr>
                </a:solidFill>
                <a:cs typeface="Arial"/>
              </a:rPr>
              <a:t> </a:t>
            </a:r>
            <a:r>
              <a:rPr sz="1900" spc="-10" dirty="0">
                <a:solidFill>
                  <a:schemeClr val="tx1">
                    <a:lumMod val="75000"/>
                    <a:lumOff val="25000"/>
                  </a:schemeClr>
                </a:solidFill>
                <a:cs typeface="Arial"/>
              </a:rPr>
              <a:t>Channels</a:t>
            </a:r>
            <a:endParaRPr sz="1900" dirty="0">
              <a:solidFill>
                <a:schemeClr val="tx1">
                  <a:lumMod val="75000"/>
                  <a:lumOff val="25000"/>
                </a:schemeClr>
              </a:solidFill>
              <a:cs typeface="Arial"/>
            </a:endParaRPr>
          </a:p>
          <a:p>
            <a:pPr marL="755015" lvl="1" indent="-342265">
              <a:spcBef>
                <a:spcPts val="219"/>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High-</a:t>
            </a:r>
            <a:r>
              <a:rPr sz="1900" dirty="0">
                <a:solidFill>
                  <a:schemeClr val="tx1">
                    <a:lumMod val="75000"/>
                    <a:lumOff val="25000"/>
                  </a:schemeClr>
                </a:solidFill>
                <a:cs typeface="Arial"/>
              </a:rPr>
              <a:t>dimensional</a:t>
            </a:r>
            <a:r>
              <a:rPr sz="1900" spc="-70" dirty="0">
                <a:solidFill>
                  <a:schemeClr val="tx1">
                    <a:lumMod val="75000"/>
                    <a:lumOff val="25000"/>
                  </a:schemeClr>
                </a:solidFill>
                <a:cs typeface="Arial"/>
              </a:rPr>
              <a:t> </a:t>
            </a:r>
            <a:r>
              <a:rPr sz="1900" spc="-20" dirty="0">
                <a:solidFill>
                  <a:schemeClr val="tx1">
                    <a:lumMod val="75000"/>
                    <a:lumOff val="25000"/>
                  </a:schemeClr>
                </a:solidFill>
                <a:cs typeface="Arial"/>
              </a:rPr>
              <a:t>data</a:t>
            </a:r>
            <a:endParaRPr sz="1900" dirty="0">
              <a:solidFill>
                <a:schemeClr val="tx1">
                  <a:lumMod val="75000"/>
                  <a:lumOff val="25000"/>
                </a:schemeClr>
              </a:solidFill>
              <a:cs typeface="Arial"/>
            </a:endParaRPr>
          </a:p>
          <a:p>
            <a:pPr marL="194945" indent="-182245">
              <a:spcBef>
                <a:spcPts val="919"/>
              </a:spcBef>
              <a:buClr>
                <a:srgbClr val="93A299"/>
              </a:buClr>
              <a:buSzPct val="86363"/>
              <a:buChar char="•"/>
              <a:tabLst>
                <a:tab pos="194945" algn="l"/>
              </a:tabLst>
            </a:pPr>
            <a:r>
              <a:rPr sz="2200" dirty="0">
                <a:solidFill>
                  <a:schemeClr val="tx1">
                    <a:lumMod val="75000"/>
                    <a:lumOff val="25000"/>
                  </a:schemeClr>
                </a:solidFill>
                <a:cs typeface="Arial"/>
              </a:rPr>
              <a:t>Unit</a:t>
            </a:r>
            <a:r>
              <a:rPr sz="2200" spc="-40" dirty="0">
                <a:solidFill>
                  <a:schemeClr val="tx1">
                    <a:lumMod val="75000"/>
                    <a:lumOff val="25000"/>
                  </a:schemeClr>
                </a:solidFill>
                <a:cs typeface="Arial"/>
              </a:rPr>
              <a:t> </a:t>
            </a:r>
            <a:r>
              <a:rPr sz="2200" dirty="0">
                <a:solidFill>
                  <a:schemeClr val="tx1">
                    <a:lumMod val="75000"/>
                    <a:lumOff val="25000"/>
                  </a:schemeClr>
                </a:solidFill>
                <a:cs typeface="Arial"/>
              </a:rPr>
              <a:t>3:</a:t>
            </a:r>
            <a:r>
              <a:rPr sz="2200" spc="-35" dirty="0">
                <a:solidFill>
                  <a:schemeClr val="tx1">
                    <a:lumMod val="75000"/>
                    <a:lumOff val="25000"/>
                  </a:schemeClr>
                </a:solidFill>
                <a:cs typeface="Arial"/>
              </a:rPr>
              <a:t> </a:t>
            </a:r>
            <a:r>
              <a:rPr sz="2200" dirty="0">
                <a:solidFill>
                  <a:schemeClr val="tx1">
                    <a:lumMod val="75000"/>
                    <a:lumOff val="25000"/>
                  </a:schemeClr>
                </a:solidFill>
                <a:cs typeface="Arial"/>
              </a:rPr>
              <a:t>Ongoing</a:t>
            </a:r>
            <a:r>
              <a:rPr sz="2200" spc="-40" dirty="0">
                <a:solidFill>
                  <a:schemeClr val="tx1">
                    <a:lumMod val="75000"/>
                    <a:lumOff val="25000"/>
                  </a:schemeClr>
                </a:solidFill>
                <a:cs typeface="Arial"/>
              </a:rPr>
              <a:t> </a:t>
            </a:r>
            <a:r>
              <a:rPr sz="2200" spc="-10" dirty="0">
                <a:solidFill>
                  <a:schemeClr val="tx1">
                    <a:lumMod val="75000"/>
                    <a:lumOff val="25000"/>
                  </a:schemeClr>
                </a:solidFill>
                <a:cs typeface="Arial"/>
              </a:rPr>
              <a:t>Research</a:t>
            </a:r>
            <a:endParaRPr sz="2200" dirty="0">
              <a:solidFill>
                <a:schemeClr val="tx1">
                  <a:lumMod val="75000"/>
                  <a:lumOff val="25000"/>
                </a:schemeClr>
              </a:solidFill>
              <a:cs typeface="Arial"/>
            </a:endParaRPr>
          </a:p>
          <a:p>
            <a:pPr marL="755015" lvl="1" indent="-342265">
              <a:spcBef>
                <a:spcPts val="254"/>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Provenance</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spc="-10" dirty="0">
                <a:solidFill>
                  <a:schemeClr val="tx1">
                    <a:lumMod val="75000"/>
                    <a:lumOff val="25000"/>
                  </a:schemeClr>
                </a:solidFill>
                <a:cs typeface="Arial"/>
              </a:rPr>
              <a:t>Uncertainty</a:t>
            </a:r>
            <a:endParaRPr sz="1900" dirty="0">
              <a:solidFill>
                <a:schemeClr val="tx1">
                  <a:lumMod val="75000"/>
                  <a:lumOff val="25000"/>
                </a:schemeClr>
              </a:solidFill>
              <a:cs typeface="Arial"/>
            </a:endParaRPr>
          </a:p>
          <a:p>
            <a:pPr marL="755015" lvl="1" indent="-342265">
              <a:spcBef>
                <a:spcPts val="215"/>
              </a:spcBef>
              <a:buClr>
                <a:srgbClr val="93A299"/>
              </a:buClr>
              <a:buSzPct val="84210"/>
              <a:buFont typeface="Lucida Sans Unicode"/>
              <a:buChar char="-"/>
              <a:tabLst>
                <a:tab pos="755015" algn="l"/>
              </a:tabLst>
            </a:pPr>
            <a:r>
              <a:rPr sz="1900" dirty="0">
                <a:solidFill>
                  <a:schemeClr val="tx1">
                    <a:lumMod val="75000"/>
                    <a:lumOff val="25000"/>
                  </a:schemeClr>
                </a:solidFill>
                <a:cs typeface="Arial"/>
              </a:rPr>
              <a:t>Prediction</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Recommendation</a:t>
            </a:r>
            <a:endParaRPr sz="1900" dirty="0">
              <a:solidFill>
                <a:schemeClr val="tx1">
                  <a:lumMod val="75000"/>
                  <a:lumOff val="25000"/>
                </a:schemeClr>
              </a:solidFil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058" y="3134379"/>
            <a:ext cx="3549766" cy="589242"/>
          </a:xfrm>
          <a:prstGeom prst="rect">
            <a:avLst/>
          </a:prstGeom>
        </p:spPr>
        <p:txBody>
          <a:bodyPr vert="horz" lIns="91440" tIns="45720" rIns="91440" bIns="45720" rtlCol="0" anchor="ctr">
            <a:normAutofit fontScale="90000"/>
          </a:bodyPr>
          <a:lstStyle/>
          <a:p>
            <a:r>
              <a:rPr dirty="0"/>
              <a:t>What we WON’T cover</a:t>
            </a:r>
          </a:p>
        </p:txBody>
      </p:sp>
      <p:sp>
        <p:nvSpPr>
          <p:cNvPr id="3" name="object 3"/>
          <p:cNvSpPr txBox="1"/>
          <p:nvPr/>
        </p:nvSpPr>
        <p:spPr>
          <a:xfrm>
            <a:off x="3603928" y="911860"/>
            <a:ext cx="7856855" cy="5034280"/>
          </a:xfrm>
          <a:prstGeom prst="rect">
            <a:avLst/>
          </a:prstGeom>
        </p:spPr>
        <p:txBody>
          <a:bodyPr vert="horz" wrap="square" lIns="0" tIns="49530" rIns="0" bIns="0" rtlCol="0">
            <a:spAutoFit/>
          </a:bodyPr>
          <a:lstStyle/>
          <a:p>
            <a:pPr marL="194945" indent="-182245">
              <a:spcBef>
                <a:spcPts val="390"/>
              </a:spcBef>
              <a:buClr>
                <a:srgbClr val="93A299"/>
              </a:buClr>
              <a:buSzPct val="86363"/>
              <a:buChar char="•"/>
              <a:tabLst>
                <a:tab pos="194945" algn="l"/>
              </a:tabLst>
            </a:pPr>
            <a:r>
              <a:rPr sz="2200" dirty="0">
                <a:solidFill>
                  <a:schemeClr val="tx1">
                    <a:lumMod val="75000"/>
                    <a:lumOff val="25000"/>
                  </a:schemeClr>
                </a:solidFill>
                <a:cs typeface="Arial"/>
              </a:rPr>
              <a:t>CSC</a:t>
            </a:r>
            <a:r>
              <a:rPr sz="2200" spc="-10" dirty="0">
                <a:solidFill>
                  <a:schemeClr val="tx1">
                    <a:lumMod val="75000"/>
                    <a:lumOff val="25000"/>
                  </a:schemeClr>
                </a:solidFill>
                <a:cs typeface="Arial"/>
              </a:rPr>
              <a:t> foundations:</a:t>
            </a:r>
            <a:endParaRPr sz="2200" dirty="0">
              <a:solidFill>
                <a:schemeClr val="tx1">
                  <a:lumMod val="75000"/>
                  <a:lumOff val="25000"/>
                </a:schemeClr>
              </a:solidFill>
              <a:cs typeface="Arial"/>
            </a:endParaRPr>
          </a:p>
          <a:p>
            <a:pPr marL="469265" lvl="1" indent="-182880">
              <a:spcBef>
                <a:spcPts val="25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Editors</a:t>
            </a:r>
            <a:r>
              <a:rPr sz="1900" spc="-40" dirty="0">
                <a:solidFill>
                  <a:schemeClr val="tx1">
                    <a:lumMod val="75000"/>
                    <a:lumOff val="25000"/>
                  </a:schemeClr>
                </a:solidFill>
                <a:cs typeface="Arial"/>
              </a:rPr>
              <a:t> </a:t>
            </a:r>
            <a:r>
              <a:rPr sz="1900" dirty="0">
                <a:solidFill>
                  <a:schemeClr val="tx1">
                    <a:lumMod val="75000"/>
                    <a:lumOff val="25000"/>
                  </a:schemeClr>
                </a:solidFill>
                <a:cs typeface="Arial"/>
              </a:rPr>
              <a:t>(vim,</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emacs,</a:t>
            </a:r>
            <a:r>
              <a:rPr sz="1900" spc="-40" dirty="0">
                <a:solidFill>
                  <a:schemeClr val="tx1">
                    <a:lumMod val="75000"/>
                    <a:lumOff val="25000"/>
                  </a:schemeClr>
                </a:solidFill>
                <a:cs typeface="Arial"/>
              </a:rPr>
              <a:t> </a:t>
            </a:r>
            <a:r>
              <a:rPr sz="1900" spc="-20" dirty="0">
                <a:solidFill>
                  <a:schemeClr val="tx1">
                    <a:lumMod val="75000"/>
                    <a:lumOff val="25000"/>
                  </a:schemeClr>
                </a:solidFill>
                <a:cs typeface="Arial"/>
              </a:rPr>
              <a:t>etc.)</a:t>
            </a:r>
            <a:endParaRPr sz="1900" dirty="0">
              <a:solidFill>
                <a:schemeClr val="tx1">
                  <a:lumMod val="75000"/>
                  <a:lumOff val="25000"/>
                </a:schemeClr>
              </a:solidFill>
              <a:cs typeface="Arial"/>
            </a:endParaRPr>
          </a:p>
          <a:p>
            <a:pPr marL="469265" lvl="1" indent="-182880">
              <a:spcBef>
                <a:spcPts val="240"/>
              </a:spcBef>
              <a:buClr>
                <a:srgbClr val="93A299"/>
              </a:buClr>
              <a:buSzPct val="84210"/>
              <a:buFont typeface="Lucida Sans Unicode"/>
              <a:buChar char="-"/>
              <a:tabLst>
                <a:tab pos="469265" algn="l"/>
              </a:tabLst>
            </a:pPr>
            <a:r>
              <a:rPr sz="1900" spc="-10" dirty="0">
                <a:solidFill>
                  <a:schemeClr val="tx1">
                    <a:lumMod val="75000"/>
                    <a:lumOff val="25000"/>
                  </a:schemeClr>
                </a:solidFill>
                <a:cs typeface="Arial"/>
              </a:rPr>
              <a:t>Version</a:t>
            </a:r>
            <a:r>
              <a:rPr sz="1900" spc="-70" dirty="0">
                <a:solidFill>
                  <a:schemeClr val="tx1">
                    <a:lumMod val="75000"/>
                    <a:lumOff val="25000"/>
                  </a:schemeClr>
                </a:solidFill>
                <a:cs typeface="Arial"/>
              </a:rPr>
              <a:t> </a:t>
            </a:r>
            <a:r>
              <a:rPr sz="1900" dirty="0">
                <a:solidFill>
                  <a:schemeClr val="tx1">
                    <a:lumMod val="75000"/>
                    <a:lumOff val="25000"/>
                  </a:schemeClr>
                </a:solidFill>
                <a:cs typeface="Arial"/>
              </a:rPr>
              <a:t>control</a:t>
            </a:r>
            <a:r>
              <a:rPr sz="1900" spc="-65" dirty="0">
                <a:solidFill>
                  <a:schemeClr val="tx1">
                    <a:lumMod val="75000"/>
                    <a:lumOff val="25000"/>
                  </a:schemeClr>
                </a:solidFill>
                <a:cs typeface="Arial"/>
              </a:rPr>
              <a:t> </a:t>
            </a:r>
            <a:r>
              <a:rPr sz="1900" spc="-20" dirty="0">
                <a:solidFill>
                  <a:schemeClr val="tx1">
                    <a:lumMod val="75000"/>
                    <a:lumOff val="25000"/>
                  </a:schemeClr>
                </a:solidFill>
                <a:cs typeface="Arial"/>
              </a:rPr>
              <a:t>(git)</a:t>
            </a:r>
            <a:endParaRPr sz="1900" dirty="0">
              <a:solidFill>
                <a:schemeClr val="tx1">
                  <a:lumMod val="75000"/>
                  <a:lumOff val="25000"/>
                </a:schemeClr>
              </a:solidFill>
              <a:cs typeface="Arial"/>
            </a:endParaRPr>
          </a:p>
          <a:p>
            <a:pPr marL="469265" lvl="1" indent="-182880">
              <a:spcBef>
                <a:spcPts val="219"/>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Debugging</a:t>
            </a:r>
            <a:r>
              <a:rPr sz="1900" spc="-45"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50" dirty="0">
                <a:solidFill>
                  <a:schemeClr val="tx1">
                    <a:lumMod val="75000"/>
                    <a:lumOff val="25000"/>
                  </a:schemeClr>
                </a:solidFill>
                <a:cs typeface="Arial"/>
              </a:rPr>
              <a:t> </a:t>
            </a:r>
            <a:r>
              <a:rPr sz="1900" spc="-10" dirty="0">
                <a:solidFill>
                  <a:schemeClr val="tx1">
                    <a:lumMod val="75000"/>
                    <a:lumOff val="25000"/>
                  </a:schemeClr>
                </a:solidFill>
                <a:cs typeface="Arial"/>
              </a:rPr>
              <a:t>profiling</a:t>
            </a:r>
            <a:endParaRPr sz="1900" dirty="0">
              <a:solidFill>
                <a:schemeClr val="tx1">
                  <a:lumMod val="75000"/>
                  <a:lumOff val="25000"/>
                </a:schemeClr>
              </a:solidFill>
              <a:cs typeface="Arial"/>
            </a:endParaRPr>
          </a:p>
          <a:p>
            <a:pPr marL="469265" lvl="1" indent="-182880">
              <a:spcBef>
                <a:spcPts val="215"/>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Python</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basics</a:t>
            </a:r>
            <a:endParaRPr sz="1900" dirty="0">
              <a:solidFill>
                <a:schemeClr val="tx1">
                  <a:lumMod val="75000"/>
                  <a:lumOff val="25000"/>
                </a:schemeClr>
              </a:solidFill>
              <a:cs typeface="Arial"/>
            </a:endParaRPr>
          </a:p>
          <a:p>
            <a:pPr lvl="1">
              <a:spcBef>
                <a:spcPts val="730"/>
              </a:spcBef>
              <a:buClr>
                <a:srgbClr val="93A299"/>
              </a:buClr>
              <a:buFont typeface="Lucida Sans Unicode"/>
              <a:buChar char="-"/>
            </a:pPr>
            <a:endParaRPr sz="1900" dirty="0">
              <a:solidFill>
                <a:schemeClr val="tx1">
                  <a:lumMod val="75000"/>
                  <a:lumOff val="25000"/>
                </a:schemeClr>
              </a:solidFill>
              <a:cs typeface="Arial"/>
            </a:endParaRPr>
          </a:p>
          <a:p>
            <a:pPr marL="194945" indent="-182245">
              <a:buClr>
                <a:srgbClr val="93A299"/>
              </a:buClr>
              <a:buSzPct val="86363"/>
              <a:buChar char="•"/>
              <a:tabLst>
                <a:tab pos="194945" algn="l"/>
              </a:tabLst>
            </a:pPr>
            <a:r>
              <a:rPr sz="2200" dirty="0">
                <a:solidFill>
                  <a:schemeClr val="tx1">
                    <a:lumMod val="75000"/>
                    <a:lumOff val="25000"/>
                  </a:schemeClr>
                </a:solidFill>
                <a:cs typeface="Arial"/>
              </a:rPr>
              <a:t>SDS</a:t>
            </a:r>
            <a:r>
              <a:rPr sz="2200" spc="-20" dirty="0">
                <a:solidFill>
                  <a:schemeClr val="tx1">
                    <a:lumMod val="75000"/>
                    <a:lumOff val="25000"/>
                  </a:schemeClr>
                </a:solidFill>
                <a:cs typeface="Arial"/>
              </a:rPr>
              <a:t> </a:t>
            </a:r>
            <a:r>
              <a:rPr sz="2200" spc="-10" dirty="0">
                <a:solidFill>
                  <a:schemeClr val="tx1">
                    <a:lumMod val="75000"/>
                    <a:lumOff val="25000"/>
                  </a:schemeClr>
                </a:solidFill>
                <a:cs typeface="Arial"/>
              </a:rPr>
              <a:t>foundations:</a:t>
            </a:r>
            <a:endParaRPr sz="2200" dirty="0">
              <a:solidFill>
                <a:schemeClr val="tx1">
                  <a:lumMod val="75000"/>
                  <a:lumOff val="25000"/>
                </a:schemeClr>
              </a:solidFill>
              <a:cs typeface="Arial"/>
            </a:endParaRPr>
          </a:p>
          <a:p>
            <a:pPr marL="469265" lvl="1" indent="-182880">
              <a:spcBef>
                <a:spcPts val="25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Data</a:t>
            </a:r>
            <a:r>
              <a:rPr sz="1900" spc="-35" dirty="0">
                <a:solidFill>
                  <a:schemeClr val="tx1">
                    <a:lumMod val="75000"/>
                    <a:lumOff val="25000"/>
                  </a:schemeClr>
                </a:solidFill>
                <a:cs typeface="Arial"/>
              </a:rPr>
              <a:t> </a:t>
            </a:r>
            <a:r>
              <a:rPr sz="1900" spc="-10" dirty="0">
                <a:solidFill>
                  <a:schemeClr val="tx1">
                    <a:lumMod val="75000"/>
                    <a:lumOff val="25000"/>
                  </a:schemeClr>
                </a:solidFill>
                <a:cs typeface="Arial"/>
              </a:rPr>
              <a:t>collection</a:t>
            </a:r>
            <a:endParaRPr sz="1900" dirty="0">
              <a:solidFill>
                <a:schemeClr val="tx1">
                  <a:lumMod val="75000"/>
                  <a:lumOff val="25000"/>
                </a:schemeClr>
              </a:solidFill>
              <a:cs typeface="Arial"/>
            </a:endParaRPr>
          </a:p>
          <a:p>
            <a:pPr marL="469265" lvl="1" indent="-182880">
              <a:spcBef>
                <a:spcPts val="240"/>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Databases</a:t>
            </a:r>
            <a:r>
              <a:rPr sz="1900" spc="-50" dirty="0">
                <a:solidFill>
                  <a:schemeClr val="tx1">
                    <a:lumMod val="75000"/>
                    <a:lumOff val="25000"/>
                  </a:schemeClr>
                </a:solidFill>
                <a:cs typeface="Arial"/>
              </a:rPr>
              <a:t> </a:t>
            </a:r>
            <a:r>
              <a:rPr sz="1900" dirty="0">
                <a:solidFill>
                  <a:schemeClr val="tx1">
                    <a:lumMod val="75000"/>
                    <a:lumOff val="25000"/>
                  </a:schemeClr>
                </a:solidFill>
                <a:cs typeface="Arial"/>
              </a:rPr>
              <a:t>and</a:t>
            </a:r>
            <a:r>
              <a:rPr sz="1900" spc="-40" dirty="0">
                <a:solidFill>
                  <a:schemeClr val="tx1">
                    <a:lumMod val="75000"/>
                    <a:lumOff val="25000"/>
                  </a:schemeClr>
                </a:solidFill>
                <a:cs typeface="Arial"/>
              </a:rPr>
              <a:t> </a:t>
            </a:r>
            <a:r>
              <a:rPr sz="1900" spc="-10" dirty="0">
                <a:solidFill>
                  <a:schemeClr val="tx1">
                    <a:lumMod val="75000"/>
                    <a:lumOff val="25000"/>
                  </a:schemeClr>
                </a:solidFill>
                <a:cs typeface="Arial"/>
              </a:rPr>
              <a:t>storage</a:t>
            </a:r>
            <a:endParaRPr sz="1900" dirty="0">
              <a:solidFill>
                <a:schemeClr val="tx1">
                  <a:lumMod val="75000"/>
                  <a:lumOff val="25000"/>
                </a:schemeClr>
              </a:solidFill>
              <a:cs typeface="Arial"/>
            </a:endParaRPr>
          </a:p>
          <a:p>
            <a:pPr marL="469265" lvl="1" indent="-182880">
              <a:spcBef>
                <a:spcPts val="219"/>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Regression,</a:t>
            </a:r>
            <a:r>
              <a:rPr sz="1900" spc="-95" dirty="0">
                <a:solidFill>
                  <a:schemeClr val="tx1">
                    <a:lumMod val="75000"/>
                    <a:lumOff val="25000"/>
                  </a:schemeClr>
                </a:solidFill>
                <a:cs typeface="Arial"/>
              </a:rPr>
              <a:t> </a:t>
            </a:r>
            <a:r>
              <a:rPr sz="1900" spc="-20" dirty="0">
                <a:solidFill>
                  <a:schemeClr val="tx1">
                    <a:lumMod val="75000"/>
                    <a:lumOff val="25000"/>
                  </a:schemeClr>
                </a:solidFill>
                <a:cs typeface="Arial"/>
              </a:rPr>
              <a:t>etc.</a:t>
            </a:r>
            <a:endParaRPr sz="1900" dirty="0">
              <a:solidFill>
                <a:schemeClr val="tx1">
                  <a:lumMod val="75000"/>
                  <a:lumOff val="25000"/>
                </a:schemeClr>
              </a:solidFill>
              <a:cs typeface="Arial"/>
            </a:endParaRPr>
          </a:p>
          <a:p>
            <a:pPr marL="469265" lvl="1" indent="-182880">
              <a:spcBef>
                <a:spcPts val="215"/>
              </a:spcBef>
              <a:buClr>
                <a:srgbClr val="93A299"/>
              </a:buClr>
              <a:buSzPct val="84210"/>
              <a:buFont typeface="Lucida Sans Unicode"/>
              <a:buChar char="-"/>
              <a:tabLst>
                <a:tab pos="469265" algn="l"/>
              </a:tabLst>
            </a:pPr>
            <a:r>
              <a:rPr sz="1900" dirty="0">
                <a:solidFill>
                  <a:schemeClr val="tx1">
                    <a:lumMod val="75000"/>
                    <a:lumOff val="25000"/>
                  </a:schemeClr>
                </a:solidFill>
                <a:cs typeface="Arial"/>
              </a:rPr>
              <a:t>R</a:t>
            </a:r>
            <a:r>
              <a:rPr sz="1900" spc="-15" dirty="0">
                <a:solidFill>
                  <a:schemeClr val="tx1">
                    <a:lumMod val="75000"/>
                    <a:lumOff val="25000"/>
                  </a:schemeClr>
                </a:solidFill>
                <a:cs typeface="Arial"/>
              </a:rPr>
              <a:t> </a:t>
            </a:r>
            <a:r>
              <a:rPr sz="1900" spc="-10" dirty="0">
                <a:solidFill>
                  <a:schemeClr val="tx1">
                    <a:lumMod val="75000"/>
                    <a:lumOff val="25000"/>
                  </a:schemeClr>
                </a:solidFill>
                <a:cs typeface="Arial"/>
              </a:rPr>
              <a:t>basics</a:t>
            </a:r>
            <a:endParaRPr sz="1900" dirty="0">
              <a:solidFill>
                <a:schemeClr val="tx1">
                  <a:lumMod val="75000"/>
                  <a:lumOff val="25000"/>
                </a:schemeClr>
              </a:solidFill>
              <a:cs typeface="Arial"/>
            </a:endParaRPr>
          </a:p>
          <a:p>
            <a:pPr>
              <a:spcBef>
                <a:spcPts val="1614"/>
              </a:spcBef>
            </a:pPr>
            <a:endParaRPr sz="1900" dirty="0">
              <a:solidFill>
                <a:schemeClr val="tx1">
                  <a:lumMod val="75000"/>
                  <a:lumOff val="25000"/>
                </a:schemeClr>
              </a:solidFill>
              <a:cs typeface="Arial"/>
            </a:endParaRPr>
          </a:p>
          <a:p>
            <a:pPr marL="12700" marR="5080" algn="just">
              <a:lnSpc>
                <a:spcPct val="89100"/>
              </a:lnSpc>
              <a:spcBef>
                <a:spcPts val="5"/>
              </a:spcBef>
            </a:pPr>
            <a:r>
              <a:rPr sz="2200" b="1" dirty="0">
                <a:solidFill>
                  <a:schemeClr val="tx1">
                    <a:lumMod val="75000"/>
                    <a:lumOff val="25000"/>
                  </a:schemeClr>
                </a:solidFill>
                <a:cs typeface="Arial"/>
              </a:rPr>
              <a:t>Important</a:t>
            </a:r>
            <a:r>
              <a:rPr sz="2200" b="1" spc="-155" dirty="0">
                <a:solidFill>
                  <a:schemeClr val="tx1">
                    <a:lumMod val="75000"/>
                    <a:lumOff val="25000"/>
                  </a:schemeClr>
                </a:solidFill>
                <a:cs typeface="Arial"/>
              </a:rPr>
              <a:t> </a:t>
            </a:r>
            <a:r>
              <a:rPr sz="2200" b="1" dirty="0">
                <a:solidFill>
                  <a:schemeClr val="tx1">
                    <a:lumMod val="75000"/>
                    <a:lumOff val="25000"/>
                  </a:schemeClr>
                </a:solidFill>
                <a:cs typeface="Arial"/>
              </a:rPr>
              <a:t>note</a:t>
            </a:r>
            <a:r>
              <a:rPr sz="2200" dirty="0">
                <a:solidFill>
                  <a:schemeClr val="tx1">
                    <a:lumMod val="75000"/>
                    <a:lumOff val="25000"/>
                  </a:schemeClr>
                </a:solidFill>
                <a:cs typeface="Arial"/>
              </a:rPr>
              <a:t>:</a:t>
            </a:r>
            <a:r>
              <a:rPr sz="2200" spc="-40" dirty="0">
                <a:solidFill>
                  <a:schemeClr val="tx1">
                    <a:lumMod val="75000"/>
                    <a:lumOff val="25000"/>
                  </a:schemeClr>
                </a:solidFill>
                <a:cs typeface="Arial"/>
              </a:rPr>
              <a:t> </a:t>
            </a:r>
            <a:r>
              <a:rPr sz="2200" spc="-155" dirty="0">
                <a:solidFill>
                  <a:schemeClr val="tx1">
                    <a:lumMod val="75000"/>
                    <a:lumOff val="25000"/>
                  </a:schemeClr>
                </a:solidFill>
                <a:cs typeface="Arial"/>
              </a:rPr>
              <a:t>VA</a:t>
            </a:r>
            <a:r>
              <a:rPr sz="2200" dirty="0">
                <a:solidFill>
                  <a:schemeClr val="tx1">
                    <a:lumMod val="75000"/>
                    <a:lumOff val="25000"/>
                  </a:schemeClr>
                </a:solidFill>
                <a:cs typeface="Arial"/>
              </a:rPr>
              <a:t> systems</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are</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rarely</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built</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by</a:t>
            </a:r>
            <a:r>
              <a:rPr sz="2200" spc="-25" dirty="0">
                <a:solidFill>
                  <a:schemeClr val="tx1">
                    <a:lumMod val="75000"/>
                    <a:lumOff val="25000"/>
                  </a:schemeClr>
                </a:solidFill>
                <a:cs typeface="Arial"/>
              </a:rPr>
              <a:t> </a:t>
            </a:r>
            <a:r>
              <a:rPr sz="2200" dirty="0">
                <a:solidFill>
                  <a:schemeClr val="tx1">
                    <a:lumMod val="75000"/>
                    <a:lumOff val="25000"/>
                  </a:schemeClr>
                </a:solidFill>
                <a:cs typeface="Arial"/>
              </a:rPr>
              <a:t>a</a:t>
            </a:r>
            <a:r>
              <a:rPr sz="2200" spc="-20" dirty="0">
                <a:solidFill>
                  <a:schemeClr val="tx1">
                    <a:lumMod val="75000"/>
                    <a:lumOff val="25000"/>
                  </a:schemeClr>
                </a:solidFill>
                <a:cs typeface="Arial"/>
              </a:rPr>
              <a:t> </a:t>
            </a:r>
            <a:r>
              <a:rPr sz="2200" dirty="0">
                <a:solidFill>
                  <a:schemeClr val="tx1">
                    <a:lumMod val="75000"/>
                    <a:lumOff val="25000"/>
                  </a:schemeClr>
                </a:solidFill>
                <a:cs typeface="Arial"/>
              </a:rPr>
              <a:t>single</a:t>
            </a:r>
            <a:r>
              <a:rPr sz="2200" spc="-25" dirty="0">
                <a:solidFill>
                  <a:schemeClr val="tx1">
                    <a:lumMod val="75000"/>
                    <a:lumOff val="25000"/>
                  </a:schemeClr>
                </a:solidFill>
                <a:cs typeface="Arial"/>
              </a:rPr>
              <a:t> </a:t>
            </a:r>
            <a:r>
              <a:rPr sz="2200" spc="-10" dirty="0">
                <a:solidFill>
                  <a:schemeClr val="tx1">
                    <a:lumMod val="75000"/>
                    <a:lumOff val="25000"/>
                  </a:schemeClr>
                </a:solidFill>
                <a:cs typeface="Arial"/>
              </a:rPr>
              <a:t>person! </a:t>
            </a:r>
            <a:r>
              <a:rPr sz="2200" spc="-45" dirty="0">
                <a:solidFill>
                  <a:schemeClr val="tx1">
                    <a:lumMod val="75000"/>
                    <a:lumOff val="25000"/>
                  </a:schemeClr>
                </a:solidFill>
                <a:cs typeface="Arial"/>
              </a:rPr>
              <a:t>You </a:t>
            </a:r>
            <a:r>
              <a:rPr sz="2200" dirty="0">
                <a:solidFill>
                  <a:schemeClr val="tx1">
                    <a:lumMod val="75000"/>
                    <a:lumOff val="25000"/>
                  </a:schemeClr>
                </a:solidFill>
                <a:cs typeface="Arial"/>
              </a:rPr>
              <a:t>don’t</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need</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to</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have</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mastered</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all</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these</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skill,</a:t>
            </a:r>
            <a:r>
              <a:rPr sz="2200" spc="-40" dirty="0">
                <a:solidFill>
                  <a:schemeClr val="tx1">
                    <a:lumMod val="75000"/>
                    <a:lumOff val="25000"/>
                  </a:schemeClr>
                </a:solidFill>
                <a:cs typeface="Arial"/>
              </a:rPr>
              <a:t> </a:t>
            </a:r>
            <a:r>
              <a:rPr sz="2200" dirty="0">
                <a:solidFill>
                  <a:schemeClr val="tx1">
                    <a:lumMod val="75000"/>
                    <a:lumOff val="25000"/>
                  </a:schemeClr>
                </a:solidFill>
                <a:cs typeface="Arial"/>
              </a:rPr>
              <a:t>just</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try</a:t>
            </a:r>
            <a:r>
              <a:rPr sz="2200" spc="-45" dirty="0">
                <a:solidFill>
                  <a:schemeClr val="tx1">
                    <a:lumMod val="75000"/>
                    <a:lumOff val="25000"/>
                  </a:schemeClr>
                </a:solidFill>
                <a:cs typeface="Arial"/>
              </a:rPr>
              <a:t> </a:t>
            </a:r>
            <a:r>
              <a:rPr sz="2200" dirty="0">
                <a:solidFill>
                  <a:schemeClr val="tx1">
                    <a:lumMod val="75000"/>
                    <a:lumOff val="25000"/>
                  </a:schemeClr>
                </a:solidFill>
                <a:cs typeface="Arial"/>
              </a:rPr>
              <a:t>to</a:t>
            </a:r>
            <a:r>
              <a:rPr sz="2200" spc="-45" dirty="0">
                <a:solidFill>
                  <a:schemeClr val="tx1">
                    <a:lumMod val="75000"/>
                    <a:lumOff val="25000"/>
                  </a:schemeClr>
                </a:solidFill>
                <a:cs typeface="Arial"/>
              </a:rPr>
              <a:t> </a:t>
            </a:r>
            <a:r>
              <a:rPr sz="2200" spc="-20" dirty="0">
                <a:solidFill>
                  <a:schemeClr val="tx1">
                    <a:lumMod val="75000"/>
                    <a:lumOff val="25000"/>
                  </a:schemeClr>
                </a:solidFill>
                <a:cs typeface="Arial"/>
              </a:rPr>
              <a:t>make </a:t>
            </a:r>
            <a:r>
              <a:rPr sz="2200" dirty="0">
                <a:solidFill>
                  <a:schemeClr val="tx1">
                    <a:lumMod val="75000"/>
                    <a:lumOff val="25000"/>
                  </a:schemeClr>
                </a:solidFill>
                <a:cs typeface="Arial"/>
              </a:rPr>
              <a:t>some</a:t>
            </a:r>
            <a:r>
              <a:rPr sz="2200" spc="-80" dirty="0">
                <a:solidFill>
                  <a:schemeClr val="tx1">
                    <a:lumMod val="75000"/>
                    <a:lumOff val="25000"/>
                  </a:schemeClr>
                </a:solidFill>
                <a:cs typeface="Arial"/>
              </a:rPr>
              <a:t> </a:t>
            </a:r>
            <a:r>
              <a:rPr sz="2200" dirty="0">
                <a:solidFill>
                  <a:schemeClr val="tx1">
                    <a:lumMod val="75000"/>
                    <a:lumOff val="25000"/>
                  </a:schemeClr>
                </a:solidFill>
                <a:cs typeface="Arial"/>
              </a:rPr>
              <a:t>friends</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who</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have</a:t>
            </a:r>
            <a:r>
              <a:rPr sz="2200" spc="-80" dirty="0">
                <a:solidFill>
                  <a:schemeClr val="tx1">
                    <a:lumMod val="75000"/>
                    <a:lumOff val="25000"/>
                  </a:schemeClr>
                </a:solidFill>
                <a:cs typeface="Arial"/>
              </a:rPr>
              <a:t> </a:t>
            </a:r>
            <a:r>
              <a:rPr sz="2200" dirty="0">
                <a:solidFill>
                  <a:schemeClr val="tx1">
                    <a:lumMod val="75000"/>
                    <a:lumOff val="25000"/>
                  </a:schemeClr>
                </a:solidFill>
                <a:cs typeface="Arial"/>
              </a:rPr>
              <a:t>complementary</a:t>
            </a:r>
            <a:r>
              <a:rPr sz="2200" spc="-75" dirty="0">
                <a:solidFill>
                  <a:schemeClr val="tx1">
                    <a:lumMod val="75000"/>
                    <a:lumOff val="25000"/>
                  </a:schemeClr>
                </a:solidFill>
                <a:cs typeface="Arial"/>
              </a:rPr>
              <a:t> </a:t>
            </a:r>
            <a:r>
              <a:rPr sz="2200" dirty="0">
                <a:solidFill>
                  <a:schemeClr val="tx1">
                    <a:lumMod val="75000"/>
                    <a:lumOff val="25000"/>
                  </a:schemeClr>
                </a:solidFill>
                <a:cs typeface="Arial"/>
              </a:rPr>
              <a:t>experience</a:t>
            </a:r>
            <a:r>
              <a:rPr sz="2200" spc="-70" dirty="0">
                <a:solidFill>
                  <a:schemeClr val="tx1">
                    <a:lumMod val="75000"/>
                    <a:lumOff val="25000"/>
                  </a:schemeClr>
                </a:solidFill>
                <a:cs typeface="Arial"/>
              </a:rPr>
              <a:t> </a:t>
            </a:r>
            <a:r>
              <a:rPr lang="en-US" sz="2200" spc="-50" dirty="0">
                <a:solidFill>
                  <a:schemeClr val="tx1">
                    <a:lumMod val="75000"/>
                    <a:lumOff val="25000"/>
                  </a:schemeClr>
                </a:solidFill>
                <a:cs typeface="Arial"/>
              </a:rPr>
              <a:t>! </a:t>
            </a:r>
            <a:endParaRPr sz="2200" dirty="0">
              <a:solidFill>
                <a:schemeClr val="tx1">
                  <a:lumMod val="75000"/>
                  <a:lumOff val="25000"/>
                </a:schemeClr>
              </a:solidFill>
              <a:cs typeface="Segoe UI 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p:nvPr>
        </p:nvSpPr>
        <p:spPr>
          <a:xfrm>
            <a:off x="235528" y="2237508"/>
            <a:ext cx="3034145" cy="2182091"/>
          </a:xfrm>
          <a:prstGeom prst="rect">
            <a:avLst/>
          </a:prstGeom>
          <a:noFill/>
          <a:ln>
            <a:noFill/>
          </a:ln>
        </p:spPr>
        <p:txBody>
          <a:bodyPr spcFirstLastPara="1" wrap="square" lIns="91425" tIns="45700" rIns="91425" bIns="45700" anchor="ctr" anchorCtr="0">
            <a:noAutofit/>
          </a:bodyPr>
          <a:lstStyle/>
          <a:p>
            <a:r>
              <a:rPr lang="en-US" dirty="0"/>
              <a:t>General information</a:t>
            </a:r>
            <a:endParaRPr dirty="0"/>
          </a:p>
        </p:txBody>
      </p:sp>
      <p:sp>
        <p:nvSpPr>
          <p:cNvPr id="417" name="Google Shape;417;p47"/>
          <p:cNvSpPr txBox="1">
            <a:spLocks noGrp="1"/>
          </p:cNvSpPr>
          <p:nvPr>
            <p:ph idx="1"/>
          </p:nvPr>
        </p:nvSpPr>
        <p:spPr>
          <a:xfrm>
            <a:off x="3546763" y="990600"/>
            <a:ext cx="8229600" cy="48768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3200" dirty="0"/>
              <a:t>Course website:</a:t>
            </a:r>
          </a:p>
          <a:p>
            <a:pPr marL="182880" indent="-182880">
              <a:spcBef>
                <a:spcPts val="0"/>
              </a:spcBef>
            </a:pPr>
            <a:endParaRPr lang="en-US" sz="3200" dirty="0"/>
          </a:p>
          <a:p>
            <a:pPr lvl="1">
              <a:spcBef>
                <a:spcPts val="0"/>
              </a:spcBef>
            </a:pPr>
            <a:r>
              <a:rPr lang="en-US" sz="3200" dirty="0">
                <a:hlinkClick r:id="rId3"/>
              </a:rPr>
              <a:t>https://amosca01.github.io/SDS-CS235/</a:t>
            </a:r>
            <a:r>
              <a:rPr lang="en-US" sz="3200" dirty="0"/>
              <a:t> </a:t>
            </a:r>
            <a:endParaRPr sz="3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140" y="3042648"/>
            <a:ext cx="2844800" cy="511422"/>
          </a:xfrm>
          <a:prstGeom prst="rect">
            <a:avLst/>
          </a:prstGeom>
        </p:spPr>
        <p:txBody>
          <a:bodyPr vert="horz" lIns="91440" tIns="45720" rIns="91440" bIns="45720" rtlCol="0" anchor="ctr">
            <a:normAutofit fontScale="90000"/>
          </a:bodyPr>
          <a:lstStyle/>
          <a:p>
            <a:r>
              <a:rPr dirty="0"/>
              <a:t>What you’ll get</a:t>
            </a:r>
          </a:p>
        </p:txBody>
      </p:sp>
      <p:sp>
        <p:nvSpPr>
          <p:cNvPr id="3" name="object 3"/>
          <p:cNvSpPr txBox="1"/>
          <p:nvPr/>
        </p:nvSpPr>
        <p:spPr>
          <a:xfrm>
            <a:off x="3603928" y="1404248"/>
            <a:ext cx="7980045" cy="3057887"/>
          </a:xfrm>
          <a:prstGeom prst="rect">
            <a:avLst/>
          </a:prstGeom>
        </p:spPr>
        <p:txBody>
          <a:bodyPr vert="horz" wrap="square" lIns="0" tIns="107314" rIns="0" bIns="0" rtlCol="0">
            <a:spAutoFit/>
          </a:bodyPr>
          <a:lstStyle/>
          <a:p>
            <a:pPr marL="12700">
              <a:spcBef>
                <a:spcPts val="844"/>
              </a:spcBef>
            </a:pPr>
            <a:r>
              <a:rPr sz="2400" dirty="0">
                <a:solidFill>
                  <a:schemeClr val="tx1">
                    <a:lumMod val="75000"/>
                    <a:lumOff val="25000"/>
                  </a:schemeClr>
                </a:solidFill>
                <a:cs typeface="Arial"/>
              </a:rPr>
              <a:t>By</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end</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of</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course,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35" dirty="0">
                <a:solidFill>
                  <a:schemeClr val="tx1">
                    <a:lumMod val="75000"/>
                    <a:lumOff val="25000"/>
                  </a:schemeClr>
                </a:solidFill>
                <a:cs typeface="Arial"/>
              </a:rPr>
              <a:t> </a:t>
            </a:r>
            <a:r>
              <a:rPr sz="2400" spc="-10" dirty="0">
                <a:solidFill>
                  <a:schemeClr val="tx1">
                    <a:lumMod val="75000"/>
                    <a:lumOff val="25000"/>
                  </a:schemeClr>
                </a:solidFill>
                <a:cs typeface="Arial"/>
              </a:rPr>
              <a:t>will:</a:t>
            </a:r>
            <a:endParaRPr sz="2400" dirty="0">
              <a:solidFill>
                <a:schemeClr val="tx1">
                  <a:lumMod val="75000"/>
                  <a:lumOff val="25000"/>
                </a:schemeClr>
              </a:solidFill>
              <a:cs typeface="Arial"/>
            </a:endParaRPr>
          </a:p>
          <a:p>
            <a:pPr marL="467995" indent="-181610">
              <a:spcBef>
                <a:spcPts val="640"/>
              </a:spcBef>
              <a:buSzPct val="83333"/>
              <a:buChar char="•"/>
              <a:tabLst>
                <a:tab pos="467995" algn="l"/>
              </a:tabLst>
            </a:pPr>
            <a:r>
              <a:rPr sz="2400" dirty="0">
                <a:solidFill>
                  <a:schemeClr val="tx1">
                    <a:lumMod val="75000"/>
                    <a:lumOff val="25000"/>
                  </a:schemeClr>
                </a:solidFill>
                <a:cs typeface="Arial"/>
              </a:rPr>
              <a:t>Understand</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what</a:t>
            </a:r>
            <a:r>
              <a:rPr sz="2400" spc="-55" dirty="0">
                <a:solidFill>
                  <a:schemeClr val="tx1">
                    <a:lumMod val="75000"/>
                    <a:lumOff val="25000"/>
                  </a:schemeClr>
                </a:solidFill>
                <a:cs typeface="Arial"/>
              </a:rPr>
              <a:t> </a:t>
            </a:r>
            <a:r>
              <a:rPr sz="2400" spc="-20" dirty="0">
                <a:solidFill>
                  <a:schemeClr val="tx1">
                    <a:lumMod val="75000"/>
                    <a:lumOff val="25000"/>
                  </a:schemeClr>
                </a:solidFill>
                <a:cs typeface="Arial"/>
              </a:rPr>
              <a:t>Visual</a:t>
            </a:r>
            <a:r>
              <a:rPr sz="2400" spc="-145" dirty="0">
                <a:solidFill>
                  <a:schemeClr val="tx1">
                    <a:lumMod val="75000"/>
                    <a:lumOff val="25000"/>
                  </a:schemeClr>
                </a:solidFill>
                <a:cs typeface="Arial"/>
              </a:rPr>
              <a:t> </a:t>
            </a:r>
            <a:r>
              <a:rPr sz="2400" dirty="0">
                <a:solidFill>
                  <a:schemeClr val="tx1">
                    <a:lumMod val="75000"/>
                    <a:lumOff val="25000"/>
                  </a:schemeClr>
                </a:solidFill>
                <a:cs typeface="Arial"/>
              </a:rPr>
              <a:t>Analytics</a:t>
            </a:r>
            <a:r>
              <a:rPr sz="2400" spc="-55" dirty="0">
                <a:solidFill>
                  <a:schemeClr val="tx1">
                    <a:lumMod val="75000"/>
                    <a:lumOff val="25000"/>
                  </a:schemeClr>
                </a:solidFill>
                <a:cs typeface="Arial"/>
              </a:rPr>
              <a:t> </a:t>
            </a:r>
            <a:r>
              <a:rPr sz="2400" spc="-25" dirty="0">
                <a:solidFill>
                  <a:schemeClr val="tx1">
                    <a:lumMod val="75000"/>
                    <a:lumOff val="25000"/>
                  </a:schemeClr>
                </a:solidFill>
                <a:cs typeface="Arial"/>
              </a:rPr>
              <a:t>is</a:t>
            </a:r>
            <a:endParaRPr sz="2400" dirty="0">
              <a:solidFill>
                <a:schemeClr val="tx1">
                  <a:lumMod val="75000"/>
                  <a:lumOff val="25000"/>
                </a:schemeClr>
              </a:solidFill>
              <a:cs typeface="Arial"/>
            </a:endParaRPr>
          </a:p>
          <a:p>
            <a:pPr marL="467995" indent="-181610">
              <a:spcBef>
                <a:spcPts val="530"/>
              </a:spcBef>
              <a:buSzPct val="83333"/>
              <a:buChar char="•"/>
              <a:tabLst>
                <a:tab pos="467995" algn="l"/>
              </a:tabLst>
            </a:pPr>
            <a:r>
              <a:rPr sz="2400" dirty="0">
                <a:solidFill>
                  <a:schemeClr val="tx1">
                    <a:lumMod val="75000"/>
                    <a:lumOff val="25000"/>
                  </a:schemeClr>
                </a:solidFill>
                <a:cs typeface="Arial"/>
              </a:rPr>
              <a:t>Know</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foundational</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methods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tools</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available</a:t>
            </a:r>
            <a:endParaRPr sz="2400" dirty="0">
              <a:solidFill>
                <a:schemeClr val="tx1">
                  <a:lumMod val="75000"/>
                  <a:lumOff val="25000"/>
                </a:schemeClr>
              </a:solidFill>
              <a:cs typeface="Arial"/>
            </a:endParaRPr>
          </a:p>
          <a:p>
            <a:pPr marL="467995" indent="-181610">
              <a:spcBef>
                <a:spcPts val="620"/>
              </a:spcBef>
              <a:buSzPct val="83333"/>
              <a:buChar char="•"/>
              <a:tabLst>
                <a:tab pos="467995" algn="l"/>
              </a:tabLst>
            </a:pPr>
            <a:r>
              <a:rPr sz="2400" dirty="0">
                <a:solidFill>
                  <a:schemeClr val="tx1">
                    <a:lumMod val="75000"/>
                    <a:lumOff val="25000"/>
                  </a:schemeClr>
                </a:solidFill>
                <a:cs typeface="Arial"/>
              </a:rPr>
              <a:t>Be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familiar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some</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ongoing</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research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5" dirty="0">
                <a:solidFill>
                  <a:schemeClr val="tx1">
                    <a:lumMod val="75000"/>
                    <a:lumOff val="25000"/>
                  </a:schemeClr>
                </a:solidFill>
                <a:cs typeface="Arial"/>
              </a:rPr>
              <a:t> </a:t>
            </a:r>
            <a:r>
              <a:rPr sz="2400" spc="-25" dirty="0">
                <a:solidFill>
                  <a:schemeClr val="tx1">
                    <a:lumMod val="75000"/>
                    <a:lumOff val="25000"/>
                  </a:schemeClr>
                </a:solidFill>
                <a:cs typeface="Arial"/>
              </a:rPr>
              <a:t>VA</a:t>
            </a:r>
            <a:endParaRPr sz="2400" dirty="0">
              <a:solidFill>
                <a:schemeClr val="tx1">
                  <a:lumMod val="75000"/>
                  <a:lumOff val="25000"/>
                </a:schemeClr>
              </a:solidFill>
              <a:cs typeface="Arial"/>
            </a:endParaRPr>
          </a:p>
          <a:p>
            <a:pPr marL="467995" indent="-181610">
              <a:spcBef>
                <a:spcPts val="530"/>
              </a:spcBef>
              <a:buSzPct val="83333"/>
              <a:buChar char="•"/>
              <a:tabLst>
                <a:tab pos="467995" algn="l"/>
              </a:tabLst>
            </a:pPr>
            <a:r>
              <a:rPr sz="2400" dirty="0">
                <a:solidFill>
                  <a:schemeClr val="tx1">
                    <a:lumMod val="75000"/>
                    <a:lumOff val="25000"/>
                  </a:schemeClr>
                </a:solidFill>
                <a:cs typeface="Arial"/>
              </a:rPr>
              <a:t>Be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able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perform</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analyses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report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your</a:t>
            </a:r>
            <a:r>
              <a:rPr sz="2400" spc="-55" dirty="0">
                <a:solidFill>
                  <a:schemeClr val="tx1">
                    <a:lumMod val="75000"/>
                    <a:lumOff val="25000"/>
                  </a:schemeClr>
                </a:solidFill>
                <a:cs typeface="Arial"/>
              </a:rPr>
              <a:t> </a:t>
            </a:r>
            <a:r>
              <a:rPr sz="2400" spc="-10" dirty="0">
                <a:solidFill>
                  <a:schemeClr val="tx1">
                    <a:lumMod val="75000"/>
                    <a:lumOff val="25000"/>
                  </a:schemeClr>
                </a:solidFill>
                <a:cs typeface="Arial"/>
              </a:rPr>
              <a:t>findings</a:t>
            </a:r>
            <a:endParaRPr sz="2400" dirty="0">
              <a:solidFill>
                <a:schemeClr val="tx1">
                  <a:lumMod val="75000"/>
                  <a:lumOff val="25000"/>
                </a:schemeClr>
              </a:solidFill>
              <a:cs typeface="Arial"/>
            </a:endParaRPr>
          </a:p>
          <a:p>
            <a:pPr marL="468630" marR="5080" indent="-181610">
              <a:lnSpc>
                <a:spcPts val="2810"/>
              </a:lnSpc>
              <a:spcBef>
                <a:spcPts val="775"/>
              </a:spcBef>
              <a:buSzPct val="83333"/>
              <a:buChar char="•"/>
              <a:tabLst>
                <a:tab pos="469900" algn="l"/>
              </a:tabLst>
            </a:pPr>
            <a:r>
              <a:rPr sz="2400" dirty="0">
                <a:solidFill>
                  <a:schemeClr val="tx1">
                    <a:lumMod val="75000"/>
                    <a:lumOff val="25000"/>
                  </a:schemeClr>
                </a:solidFill>
                <a:cs typeface="Arial"/>
              </a:rPr>
              <a:t>Have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(marketable!)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experience</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developing</a:t>
            </a:r>
            <a:r>
              <a:rPr sz="2400" spc="-110" dirty="0">
                <a:solidFill>
                  <a:schemeClr val="tx1">
                    <a:lumMod val="75000"/>
                    <a:lumOff val="25000"/>
                  </a:schemeClr>
                </a:solidFill>
                <a:cs typeface="Arial"/>
              </a:rPr>
              <a:t> </a:t>
            </a:r>
            <a:r>
              <a:rPr sz="2400" dirty="0">
                <a:solidFill>
                  <a:schemeClr val="tx1">
                    <a:lumMod val="75000"/>
                    <a:lumOff val="25000"/>
                  </a:schemeClr>
                </a:solidFill>
                <a:cs typeface="Arial"/>
              </a:rPr>
              <a:t>useful</a:t>
            </a:r>
            <a:r>
              <a:rPr sz="2400" spc="-105" dirty="0">
                <a:solidFill>
                  <a:schemeClr val="tx1">
                    <a:lumMod val="75000"/>
                    <a:lumOff val="25000"/>
                  </a:schemeClr>
                </a:solidFill>
                <a:cs typeface="Arial"/>
              </a:rPr>
              <a:t> </a:t>
            </a:r>
            <a:r>
              <a:rPr sz="2400" spc="-10" dirty="0">
                <a:solidFill>
                  <a:schemeClr val="tx1">
                    <a:lumMod val="75000"/>
                    <a:lumOff val="25000"/>
                  </a:schemeClr>
                </a:solidFill>
                <a:cs typeface="Arial"/>
              </a:rPr>
              <a:t>visual 	</a:t>
            </a:r>
            <a:r>
              <a:rPr sz="2400" dirty="0">
                <a:solidFill>
                  <a:schemeClr val="tx1">
                    <a:lumMod val="75000"/>
                    <a:lumOff val="25000"/>
                  </a:schemeClr>
                </a:solidFill>
                <a:cs typeface="Arial"/>
              </a:rPr>
              <a:t>analytics</a:t>
            </a:r>
            <a:r>
              <a:rPr sz="2400" spc="-70" dirty="0">
                <a:solidFill>
                  <a:schemeClr val="tx1">
                    <a:lumMod val="75000"/>
                    <a:lumOff val="25000"/>
                  </a:schemeClr>
                </a:solidFill>
                <a:cs typeface="Arial"/>
              </a:rPr>
              <a:t> </a:t>
            </a:r>
            <a:r>
              <a:rPr sz="2400" dirty="0">
                <a:solidFill>
                  <a:schemeClr val="tx1">
                    <a:lumMod val="75000"/>
                    <a:lumOff val="25000"/>
                  </a:schemeClr>
                </a:solidFill>
                <a:cs typeface="Arial"/>
              </a:rPr>
              <a:t>applications</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for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real</a:t>
            </a:r>
            <a:r>
              <a:rPr sz="2400" spc="-60" dirty="0">
                <a:solidFill>
                  <a:schemeClr val="tx1">
                    <a:lumMod val="75000"/>
                    <a:lumOff val="25000"/>
                  </a:schemeClr>
                </a:solidFill>
                <a:cs typeface="Arial"/>
              </a:rPr>
              <a:t> </a:t>
            </a:r>
            <a:r>
              <a:rPr sz="2400" spc="-20" dirty="0">
                <a:solidFill>
                  <a:schemeClr val="tx1">
                    <a:lumMod val="75000"/>
                    <a:lumOff val="25000"/>
                  </a:schemeClr>
                </a:solidFill>
                <a:cs typeface="Arial"/>
              </a:rPr>
              <a:t>data</a:t>
            </a:r>
            <a:endParaRPr sz="2400" dirty="0">
              <a:solidFill>
                <a:schemeClr val="tx1">
                  <a:lumMod val="75000"/>
                  <a:lumOff val="25000"/>
                </a:schemeClr>
              </a:solidFil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181" y="3116965"/>
            <a:ext cx="3126655" cy="615586"/>
          </a:xfrm>
          <a:prstGeom prst="rect">
            <a:avLst/>
          </a:prstGeom>
        </p:spPr>
        <p:txBody>
          <a:bodyPr vert="horz" lIns="91440" tIns="45720" rIns="91440" bIns="45720" rtlCol="0" anchor="ctr">
            <a:normAutofit fontScale="90000"/>
          </a:bodyPr>
          <a:lstStyle/>
          <a:p>
            <a:r>
              <a:rPr dirty="0"/>
              <a:t>What I expect from you</a:t>
            </a:r>
          </a:p>
        </p:txBody>
      </p:sp>
      <p:sp>
        <p:nvSpPr>
          <p:cNvPr id="3" name="object 3"/>
          <p:cNvSpPr txBox="1"/>
          <p:nvPr/>
        </p:nvSpPr>
        <p:spPr>
          <a:xfrm>
            <a:off x="3633907" y="1531088"/>
            <a:ext cx="8032750" cy="4141005"/>
          </a:xfrm>
          <a:prstGeom prst="rect">
            <a:avLst/>
          </a:prstGeom>
        </p:spPr>
        <p:txBody>
          <a:bodyPr vert="horz" wrap="square" lIns="0" tIns="9525" rIns="0" bIns="0" rtlCol="0">
            <a:spAutoFit/>
          </a:bodyPr>
          <a:lstStyle/>
          <a:p>
            <a:pPr marL="193675" marR="569595" indent="-181610">
              <a:lnSpc>
                <a:spcPct val="100800"/>
              </a:lnSpc>
              <a:spcBef>
                <a:spcPts val="75"/>
              </a:spcBef>
              <a:buClr>
                <a:srgbClr val="93A299"/>
              </a:buClr>
              <a:buSzPct val="83333"/>
              <a:buChar char="•"/>
              <a:tabLst>
                <a:tab pos="194945" algn="l"/>
              </a:tabLst>
            </a:pPr>
            <a:r>
              <a:rPr sz="2400" spc="-50" dirty="0">
                <a:solidFill>
                  <a:schemeClr val="tx1">
                    <a:lumMod val="75000"/>
                    <a:lumOff val="25000"/>
                  </a:schemeClr>
                </a:solidFill>
                <a:cs typeface="Arial"/>
              </a:rPr>
              <a:t>You</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enjoy</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grappling</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with</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difficult</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problems,</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80" dirty="0">
                <a:solidFill>
                  <a:schemeClr val="tx1">
                    <a:lumMod val="75000"/>
                    <a:lumOff val="25000"/>
                  </a:schemeClr>
                </a:solidFill>
                <a:cs typeface="Arial"/>
              </a:rPr>
              <a:t> </a:t>
            </a:r>
            <a:r>
              <a:rPr sz="2400" spc="-10" dirty="0">
                <a:solidFill>
                  <a:schemeClr val="tx1">
                    <a:lumMod val="75000"/>
                    <a:lumOff val="25000"/>
                  </a:schemeClr>
                </a:solidFill>
                <a:cs typeface="Arial"/>
              </a:rPr>
              <a:t>you’re 	</a:t>
            </a:r>
            <a:r>
              <a:rPr sz="2400" dirty="0">
                <a:solidFill>
                  <a:schemeClr val="tx1">
                    <a:lumMod val="75000"/>
                    <a:lumOff val="25000"/>
                  </a:schemeClr>
                </a:solidFill>
                <a:cs typeface="Arial"/>
              </a:rPr>
              <a:t>excited</a:t>
            </a:r>
            <a:r>
              <a:rPr sz="2400" spc="-80" dirty="0">
                <a:solidFill>
                  <a:schemeClr val="tx1">
                    <a:lumMod val="75000"/>
                    <a:lumOff val="25000"/>
                  </a:schemeClr>
                </a:solidFill>
                <a:cs typeface="Arial"/>
              </a:rPr>
              <a:t> </a:t>
            </a:r>
            <a:r>
              <a:rPr sz="2400" dirty="0">
                <a:solidFill>
                  <a:schemeClr val="tx1">
                    <a:lumMod val="75000"/>
                    <a:lumOff val="25000"/>
                  </a:schemeClr>
                </a:solidFill>
                <a:cs typeface="Arial"/>
              </a:rPr>
              <a:t>about</a:t>
            </a:r>
            <a:r>
              <a:rPr sz="2400" spc="-85" dirty="0">
                <a:solidFill>
                  <a:schemeClr val="tx1">
                    <a:lumMod val="75000"/>
                    <a:lumOff val="25000"/>
                  </a:schemeClr>
                </a:solidFill>
                <a:cs typeface="Arial"/>
              </a:rPr>
              <a:t> </a:t>
            </a:r>
            <a:r>
              <a:rPr sz="2400" dirty="0">
                <a:solidFill>
                  <a:schemeClr val="tx1">
                    <a:lumMod val="75000"/>
                    <a:lumOff val="25000"/>
                  </a:schemeClr>
                </a:solidFill>
                <a:cs typeface="Arial"/>
              </a:rPr>
              <a:t>“figuring</a:t>
            </a:r>
            <a:r>
              <a:rPr sz="2400" spc="-75" dirty="0">
                <a:solidFill>
                  <a:schemeClr val="tx1">
                    <a:lumMod val="75000"/>
                    <a:lumOff val="25000"/>
                  </a:schemeClr>
                </a:solidFill>
                <a:cs typeface="Arial"/>
              </a:rPr>
              <a:t> </a:t>
            </a:r>
            <a:r>
              <a:rPr sz="2400" dirty="0">
                <a:solidFill>
                  <a:schemeClr val="tx1">
                    <a:lumMod val="75000"/>
                    <a:lumOff val="25000"/>
                  </a:schemeClr>
                </a:solidFill>
                <a:cs typeface="Arial"/>
              </a:rPr>
              <a:t>stuff</a:t>
            </a:r>
            <a:r>
              <a:rPr sz="2400" spc="-85" dirty="0">
                <a:solidFill>
                  <a:schemeClr val="tx1">
                    <a:lumMod val="75000"/>
                    <a:lumOff val="25000"/>
                  </a:schemeClr>
                </a:solidFill>
                <a:cs typeface="Arial"/>
              </a:rPr>
              <a:t> </a:t>
            </a:r>
            <a:r>
              <a:rPr sz="2400" spc="-20" dirty="0">
                <a:solidFill>
                  <a:schemeClr val="tx1">
                    <a:lumMod val="75000"/>
                    <a:lumOff val="25000"/>
                  </a:schemeClr>
                </a:solidFill>
                <a:cs typeface="Arial"/>
              </a:rPr>
              <a:t>out”</a:t>
            </a:r>
            <a:endParaRPr sz="2400" dirty="0">
              <a:solidFill>
                <a:schemeClr val="tx1">
                  <a:lumMod val="75000"/>
                  <a:lumOff val="25000"/>
                </a:schemeClr>
              </a:solidFill>
              <a:cs typeface="Arial"/>
            </a:endParaRPr>
          </a:p>
          <a:p>
            <a:pPr marL="193675" marR="567055" indent="-181610">
              <a:lnSpc>
                <a:spcPct val="100800"/>
              </a:lnSpc>
              <a:spcBef>
                <a:spcPts val="1175"/>
              </a:spcBef>
              <a:buClr>
                <a:srgbClr val="93A299"/>
              </a:buClr>
              <a:buSzPct val="83333"/>
              <a:buChar char="•"/>
              <a:tabLst>
                <a:tab pos="194945" algn="l"/>
              </a:tabLst>
            </a:pPr>
            <a:r>
              <a:rPr sz="2400" spc="-5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(or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are</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willing</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work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become)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proficient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in 	</a:t>
            </a:r>
            <a:r>
              <a:rPr sz="2400" dirty="0">
                <a:solidFill>
                  <a:schemeClr val="tx1">
                    <a:lumMod val="75000"/>
                    <a:lumOff val="25000"/>
                  </a:schemeClr>
                </a:solidFill>
                <a:cs typeface="Arial"/>
              </a:rPr>
              <a:t>programming</a:t>
            </a:r>
            <a:r>
              <a:rPr sz="2400" spc="-95" dirty="0">
                <a:solidFill>
                  <a:schemeClr val="tx1">
                    <a:lumMod val="75000"/>
                    <a:lumOff val="25000"/>
                  </a:schemeClr>
                </a:solidFill>
                <a:cs typeface="Arial"/>
              </a:rPr>
              <a:t> </a:t>
            </a:r>
            <a:r>
              <a:rPr sz="2400" dirty="0">
                <a:solidFill>
                  <a:schemeClr val="tx1">
                    <a:lumMod val="75000"/>
                    <a:lumOff val="25000"/>
                  </a:schemeClr>
                </a:solidFill>
                <a:cs typeface="Arial"/>
              </a:rPr>
              <a:t>and</a:t>
            </a:r>
            <a:r>
              <a:rPr sz="2400" spc="-95" dirty="0">
                <a:solidFill>
                  <a:schemeClr val="tx1">
                    <a:lumMod val="75000"/>
                    <a:lumOff val="25000"/>
                  </a:schemeClr>
                </a:solidFill>
                <a:cs typeface="Arial"/>
              </a:rPr>
              <a:t> </a:t>
            </a:r>
            <a:r>
              <a:rPr sz="2400" spc="-10" dirty="0">
                <a:solidFill>
                  <a:schemeClr val="tx1">
                    <a:lumMod val="75000"/>
                    <a:lumOff val="25000"/>
                  </a:schemeClr>
                </a:solidFill>
                <a:cs typeface="Arial"/>
              </a:rPr>
              <a:t>debugging</a:t>
            </a:r>
            <a:endParaRPr sz="2400" dirty="0">
              <a:solidFill>
                <a:schemeClr val="tx1">
                  <a:lumMod val="75000"/>
                  <a:lumOff val="25000"/>
                </a:schemeClr>
              </a:solidFill>
              <a:cs typeface="Arial"/>
            </a:endParaRPr>
          </a:p>
          <a:p>
            <a:pPr marL="469900" marR="6350" lvl="1" indent="-182880">
              <a:spcBef>
                <a:spcPts val="425"/>
              </a:spcBef>
              <a:buClr>
                <a:srgbClr val="93A299"/>
              </a:buClr>
              <a:buSzPct val="85000"/>
              <a:buFont typeface="Lucida Sans Unicode"/>
              <a:buChar char="-"/>
              <a:tabLst>
                <a:tab pos="469900" algn="l"/>
              </a:tabLst>
            </a:pPr>
            <a:r>
              <a:rPr sz="2400" dirty="0">
                <a:solidFill>
                  <a:schemeClr val="tx1">
                    <a:lumMod val="75000"/>
                    <a:lumOff val="25000"/>
                  </a:schemeClr>
                </a:solidFill>
                <a:cs typeface="Arial"/>
              </a:rPr>
              <a:t>We’ll</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do</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crash</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courses</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few</a:t>
            </a:r>
            <a:r>
              <a:rPr sz="2400" spc="-25" dirty="0">
                <a:solidFill>
                  <a:schemeClr val="tx1">
                    <a:lumMod val="75000"/>
                    <a:lumOff val="25000"/>
                  </a:schemeClr>
                </a:solidFill>
                <a:cs typeface="Arial"/>
              </a:rPr>
              <a:t> </a:t>
            </a:r>
            <a:r>
              <a:rPr sz="2400" dirty="0">
                <a:solidFill>
                  <a:schemeClr val="tx1">
                    <a:lumMod val="75000"/>
                    <a:lumOff val="25000"/>
                  </a:schemeClr>
                </a:solidFill>
                <a:cs typeface="Arial"/>
              </a:rPr>
              <a:t>key</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topics,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but</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this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is</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NOT</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a</a:t>
            </a:r>
            <a:r>
              <a:rPr sz="2400" spc="-40" dirty="0">
                <a:solidFill>
                  <a:schemeClr val="tx1">
                    <a:lumMod val="75000"/>
                    <a:lumOff val="25000"/>
                  </a:schemeClr>
                </a:solidFill>
                <a:cs typeface="Arial"/>
              </a:rPr>
              <a:t> </a:t>
            </a:r>
            <a:r>
              <a:rPr sz="2400" spc="-10" dirty="0">
                <a:solidFill>
                  <a:schemeClr val="tx1">
                    <a:lumMod val="75000"/>
                    <a:lumOff val="25000"/>
                  </a:schemeClr>
                </a:solidFill>
                <a:cs typeface="Arial"/>
              </a:rPr>
              <a:t>course </a:t>
            </a:r>
            <a:r>
              <a:rPr sz="2400" dirty="0">
                <a:solidFill>
                  <a:schemeClr val="tx1">
                    <a:lumMod val="75000"/>
                    <a:lumOff val="25000"/>
                  </a:schemeClr>
                </a:solidFill>
                <a:cs typeface="Arial"/>
              </a:rPr>
              <a:t>intended</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teach</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general</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programming</a:t>
            </a:r>
            <a:r>
              <a:rPr sz="2400" spc="-65" dirty="0">
                <a:solidFill>
                  <a:schemeClr val="tx1">
                    <a:lumMod val="75000"/>
                    <a:lumOff val="25000"/>
                  </a:schemeClr>
                </a:solidFill>
                <a:cs typeface="Arial"/>
              </a:rPr>
              <a:t> </a:t>
            </a:r>
            <a:r>
              <a:rPr sz="2400" spc="-10" dirty="0">
                <a:solidFill>
                  <a:schemeClr val="tx1">
                    <a:lumMod val="75000"/>
                    <a:lumOff val="25000"/>
                  </a:schemeClr>
                </a:solidFill>
                <a:cs typeface="Arial"/>
              </a:rPr>
              <a:t>techniques</a:t>
            </a:r>
            <a:endParaRPr sz="2400" dirty="0">
              <a:solidFill>
                <a:schemeClr val="tx1">
                  <a:lumMod val="75000"/>
                  <a:lumOff val="25000"/>
                </a:schemeClr>
              </a:solidFill>
              <a:cs typeface="Arial"/>
            </a:endParaRPr>
          </a:p>
          <a:p>
            <a:pPr marL="469900" marR="5080" lvl="1" indent="-182880">
              <a:spcBef>
                <a:spcPts val="505"/>
              </a:spcBef>
              <a:buClr>
                <a:srgbClr val="93A299"/>
              </a:buClr>
              <a:buSzPct val="85000"/>
              <a:buFont typeface="Lucida Sans Unicode"/>
              <a:buChar char="-"/>
              <a:tabLst>
                <a:tab pos="469900" algn="l"/>
              </a:tabLst>
            </a:pPr>
            <a:r>
              <a:rPr sz="2400" spc="-25" dirty="0">
                <a:solidFill>
                  <a:schemeClr val="tx1">
                    <a:lumMod val="75000"/>
                    <a:lumOff val="25000"/>
                  </a:schemeClr>
                </a:solidFill>
                <a:cs typeface="Arial"/>
              </a:rPr>
              <a:t>You’re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welcome</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to</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work</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whatever</a:t>
            </a:r>
            <a:r>
              <a:rPr sz="2400" spc="-60" dirty="0">
                <a:solidFill>
                  <a:schemeClr val="tx1">
                    <a:lumMod val="75000"/>
                    <a:lumOff val="25000"/>
                  </a:schemeClr>
                </a:solidFill>
                <a:cs typeface="Arial"/>
              </a:rPr>
              <a:t> </a:t>
            </a:r>
            <a:r>
              <a:rPr sz="2400" dirty="0">
                <a:solidFill>
                  <a:schemeClr val="tx1">
                    <a:lumMod val="75000"/>
                    <a:lumOff val="25000"/>
                  </a:schemeClr>
                </a:solidFill>
                <a:cs typeface="Arial"/>
              </a:rPr>
              <a:t>language(s)</a:t>
            </a:r>
            <a:r>
              <a:rPr sz="2400" spc="-55" dirty="0">
                <a:solidFill>
                  <a:schemeClr val="tx1">
                    <a:lumMod val="75000"/>
                    <a:lumOff val="25000"/>
                  </a:schemeClr>
                </a:solidFill>
                <a:cs typeface="Arial"/>
              </a:rPr>
              <a:t> </a:t>
            </a:r>
            <a:r>
              <a:rPr sz="2400" dirty="0">
                <a:solidFill>
                  <a:schemeClr val="tx1">
                    <a:lumMod val="75000"/>
                    <a:lumOff val="25000"/>
                  </a:schemeClr>
                </a:solidFill>
                <a:cs typeface="Arial"/>
              </a:rPr>
              <a:t>you</a:t>
            </a:r>
            <a:r>
              <a:rPr sz="2400" spc="-60" dirty="0">
                <a:solidFill>
                  <a:schemeClr val="tx1">
                    <a:lumMod val="75000"/>
                    <a:lumOff val="25000"/>
                  </a:schemeClr>
                </a:solidFill>
                <a:cs typeface="Arial"/>
              </a:rPr>
              <a:t> </a:t>
            </a:r>
            <a:r>
              <a:rPr sz="2400" spc="-10" dirty="0">
                <a:solidFill>
                  <a:schemeClr val="tx1">
                    <a:lumMod val="75000"/>
                    <a:lumOff val="25000"/>
                  </a:schemeClr>
                </a:solidFill>
                <a:cs typeface="Arial"/>
              </a:rPr>
              <a:t>prefer,</a:t>
            </a:r>
            <a:r>
              <a:rPr sz="2400" spc="-65" dirty="0">
                <a:solidFill>
                  <a:schemeClr val="tx1">
                    <a:lumMod val="75000"/>
                    <a:lumOff val="25000"/>
                  </a:schemeClr>
                </a:solidFill>
                <a:cs typeface="Arial"/>
              </a:rPr>
              <a:t> </a:t>
            </a:r>
            <a:r>
              <a:rPr sz="2400" dirty="0">
                <a:solidFill>
                  <a:schemeClr val="tx1">
                    <a:lumMod val="75000"/>
                    <a:lumOff val="25000"/>
                  </a:schemeClr>
                </a:solidFill>
                <a:cs typeface="Arial"/>
              </a:rPr>
              <a:t>but</a:t>
            </a:r>
            <a:r>
              <a:rPr sz="2400" spc="-60" dirty="0">
                <a:solidFill>
                  <a:schemeClr val="tx1">
                    <a:lumMod val="75000"/>
                    <a:lumOff val="25000"/>
                  </a:schemeClr>
                </a:solidFill>
                <a:cs typeface="Arial"/>
              </a:rPr>
              <a:t> </a:t>
            </a:r>
            <a:r>
              <a:rPr sz="2400" spc="-25" dirty="0">
                <a:solidFill>
                  <a:schemeClr val="tx1">
                    <a:lumMod val="75000"/>
                    <a:lumOff val="25000"/>
                  </a:schemeClr>
                </a:solidFill>
                <a:cs typeface="Arial"/>
              </a:rPr>
              <a:t>I’m </a:t>
            </a:r>
            <a:r>
              <a:rPr sz="2400" dirty="0">
                <a:solidFill>
                  <a:schemeClr val="tx1">
                    <a:lumMod val="75000"/>
                    <a:lumOff val="25000"/>
                  </a:schemeClr>
                </a:solidFill>
                <a:cs typeface="Arial"/>
              </a:rPr>
              <a:t>more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helpful</a:t>
            </a:r>
            <a:r>
              <a:rPr sz="2400" spc="-30" dirty="0">
                <a:solidFill>
                  <a:schemeClr val="tx1">
                    <a:lumMod val="75000"/>
                    <a:lumOff val="25000"/>
                  </a:schemeClr>
                </a:solidFill>
                <a:cs typeface="Arial"/>
              </a:rPr>
              <a:t> </a:t>
            </a:r>
            <a:r>
              <a:rPr sz="2400" dirty="0">
                <a:solidFill>
                  <a:schemeClr val="tx1">
                    <a:lumMod val="75000"/>
                    <a:lumOff val="25000"/>
                  </a:schemeClr>
                </a:solidFill>
                <a:cs typeface="Arial"/>
              </a:rPr>
              <a:t>in</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0" dirty="0">
                <a:solidFill>
                  <a:schemeClr val="tx1">
                    <a:lumMod val="75000"/>
                    <a:lumOff val="25000"/>
                  </a:schemeClr>
                </a:solidFill>
                <a:cs typeface="Arial"/>
              </a:rPr>
              <a:t> </a:t>
            </a:r>
            <a:r>
              <a:rPr sz="2400" dirty="0">
                <a:solidFill>
                  <a:schemeClr val="tx1">
                    <a:lumMod val="75000"/>
                    <a:lumOff val="25000"/>
                  </a:schemeClr>
                </a:solidFill>
                <a:cs typeface="Arial"/>
              </a:rPr>
              <a:t>ones</a:t>
            </a:r>
            <a:r>
              <a:rPr sz="2400" spc="-35" dirty="0">
                <a:solidFill>
                  <a:schemeClr val="tx1">
                    <a:lumMod val="75000"/>
                    <a:lumOff val="25000"/>
                  </a:schemeClr>
                </a:solidFill>
                <a:cs typeface="Arial"/>
              </a:rPr>
              <a:t> </a:t>
            </a:r>
            <a:r>
              <a:rPr sz="2400" dirty="0">
                <a:solidFill>
                  <a:schemeClr val="tx1">
                    <a:lumMod val="75000"/>
                    <a:lumOff val="25000"/>
                  </a:schemeClr>
                </a:solidFill>
                <a:cs typeface="Arial"/>
              </a:rPr>
              <a:t>I</a:t>
            </a:r>
            <a:r>
              <a:rPr sz="2400" spc="-45" dirty="0">
                <a:solidFill>
                  <a:schemeClr val="tx1">
                    <a:lumMod val="75000"/>
                    <a:lumOff val="25000"/>
                  </a:schemeClr>
                </a:solidFill>
                <a:cs typeface="Arial"/>
              </a:rPr>
              <a:t> </a:t>
            </a:r>
            <a:r>
              <a:rPr sz="2400" dirty="0">
                <a:solidFill>
                  <a:schemeClr val="tx1">
                    <a:lumMod val="75000"/>
                    <a:lumOff val="25000"/>
                  </a:schemeClr>
                </a:solidFill>
                <a:cs typeface="Arial"/>
              </a:rPr>
              <a:t>know</a:t>
            </a:r>
            <a:r>
              <a:rPr sz="2400" spc="-25" dirty="0">
                <a:solidFill>
                  <a:schemeClr val="tx1">
                    <a:lumMod val="75000"/>
                    <a:lumOff val="25000"/>
                  </a:schemeClr>
                </a:solidFill>
                <a:cs typeface="Arial"/>
              </a:rPr>
              <a:t> </a:t>
            </a:r>
            <a:endParaRPr sz="2400" dirty="0">
              <a:solidFill>
                <a:schemeClr val="tx1">
                  <a:lumMod val="75000"/>
                  <a:lumOff val="25000"/>
                </a:schemeClr>
              </a:solidFill>
              <a:cs typeface="Segoe UI Symbol"/>
            </a:endParaRPr>
          </a:p>
          <a:p>
            <a:pPr marL="194310" indent="-181610">
              <a:spcBef>
                <a:spcPts val="1210"/>
              </a:spcBef>
              <a:buClr>
                <a:srgbClr val="93A299"/>
              </a:buClr>
              <a:buSzPct val="83333"/>
              <a:buChar char="•"/>
              <a:tabLst>
                <a:tab pos="194310" algn="l"/>
              </a:tabLst>
            </a:pPr>
            <a:r>
              <a:rPr sz="2400" spc="-25" dirty="0">
                <a:solidFill>
                  <a:schemeClr val="tx1">
                    <a:lumMod val="75000"/>
                    <a:lumOff val="25000"/>
                  </a:schemeClr>
                </a:solidFill>
                <a:cs typeface="Arial"/>
              </a:rPr>
              <a:t>You’re</a:t>
            </a:r>
            <a:r>
              <a:rPr sz="2400" spc="-120" dirty="0">
                <a:solidFill>
                  <a:schemeClr val="tx1">
                    <a:lumMod val="75000"/>
                    <a:lumOff val="25000"/>
                  </a:schemeClr>
                </a:solidFill>
                <a:cs typeface="Arial"/>
              </a:rPr>
              <a:t> </a:t>
            </a:r>
            <a:r>
              <a:rPr sz="2400" dirty="0">
                <a:solidFill>
                  <a:schemeClr val="tx1">
                    <a:lumMod val="75000"/>
                    <a:lumOff val="25000"/>
                  </a:schemeClr>
                </a:solidFill>
                <a:cs typeface="Arial"/>
              </a:rPr>
              <a:t>comfortable</a:t>
            </a:r>
            <a:r>
              <a:rPr sz="2400" spc="-114" dirty="0">
                <a:solidFill>
                  <a:schemeClr val="tx1">
                    <a:lumMod val="75000"/>
                    <a:lumOff val="25000"/>
                  </a:schemeClr>
                </a:solidFill>
                <a:cs typeface="Arial"/>
              </a:rPr>
              <a:t> </a:t>
            </a:r>
            <a:r>
              <a:rPr sz="2400" dirty="0">
                <a:solidFill>
                  <a:schemeClr val="tx1">
                    <a:lumMod val="75000"/>
                    <a:lumOff val="25000"/>
                  </a:schemeClr>
                </a:solidFill>
                <a:cs typeface="Arial"/>
              </a:rPr>
              <a:t>asking</a:t>
            </a:r>
            <a:r>
              <a:rPr sz="2400" spc="-120" dirty="0">
                <a:solidFill>
                  <a:schemeClr val="tx1">
                    <a:lumMod val="75000"/>
                    <a:lumOff val="25000"/>
                  </a:schemeClr>
                </a:solidFill>
                <a:cs typeface="Arial"/>
              </a:rPr>
              <a:t> </a:t>
            </a:r>
            <a:r>
              <a:rPr sz="2400" spc="-10" dirty="0">
                <a:solidFill>
                  <a:schemeClr val="tx1">
                    <a:lumMod val="75000"/>
                    <a:lumOff val="25000"/>
                  </a:schemeClr>
                </a:solidFill>
                <a:cs typeface="Arial"/>
              </a:rPr>
              <a:t>questions</a:t>
            </a:r>
            <a:endParaRPr sz="2400" dirty="0">
              <a:solidFill>
                <a:schemeClr val="tx1">
                  <a:lumMod val="75000"/>
                  <a:lumOff val="25000"/>
                </a:schemeClr>
              </a:solidFil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4"/>
          <p:cNvSpPr txBox="1">
            <a:spLocks noGrp="1"/>
          </p:cNvSpPr>
          <p:nvPr>
            <p:ph type="title"/>
          </p:nvPr>
        </p:nvSpPr>
        <p:spPr>
          <a:xfrm>
            <a:off x="249382" y="2438399"/>
            <a:ext cx="3075709" cy="1911927"/>
          </a:xfrm>
          <a:prstGeom prst="rect">
            <a:avLst/>
          </a:prstGeom>
          <a:noFill/>
          <a:ln>
            <a:noFill/>
          </a:ln>
        </p:spPr>
        <p:txBody>
          <a:bodyPr spcFirstLastPara="1" wrap="square" lIns="91425" tIns="45700" rIns="91425" bIns="45700" anchor="ctr" anchorCtr="0">
            <a:noAutofit/>
          </a:bodyPr>
          <a:lstStyle/>
          <a:p>
            <a:r>
              <a:rPr lang="en-US" dirty="0"/>
              <a:t>What you can expect from me</a:t>
            </a:r>
            <a:endParaRPr dirty="0"/>
          </a:p>
        </p:txBody>
      </p:sp>
      <p:sp>
        <p:nvSpPr>
          <p:cNvPr id="466" name="Google Shape;466;p54"/>
          <p:cNvSpPr txBox="1">
            <a:spLocks noGrp="1"/>
          </p:cNvSpPr>
          <p:nvPr>
            <p:ph idx="1"/>
          </p:nvPr>
        </p:nvSpPr>
        <p:spPr>
          <a:xfrm>
            <a:off x="3491346" y="838200"/>
            <a:ext cx="8229600" cy="5181600"/>
          </a:xfrm>
          <a:prstGeom prst="rect">
            <a:avLst/>
          </a:prstGeom>
          <a:noFill/>
          <a:ln>
            <a:noFill/>
          </a:ln>
        </p:spPr>
        <p:txBody>
          <a:bodyPr spcFirstLastPara="1" wrap="square" lIns="91425" tIns="45700" rIns="91425" bIns="45700" anchor="t" anchorCtr="0">
            <a:noAutofit/>
          </a:bodyPr>
          <a:lstStyle/>
          <a:p>
            <a:pPr marL="182880" indent="-182880">
              <a:spcBef>
                <a:spcPts val="0"/>
              </a:spcBef>
            </a:pPr>
            <a:r>
              <a:rPr lang="en-US" sz="2400" dirty="0"/>
              <a:t>I’m flexible </a:t>
            </a:r>
            <a:r>
              <a:rPr lang="en-US" sz="2400" dirty="0" err="1"/>
              <a:t>w.r.t.</a:t>
            </a:r>
            <a:r>
              <a:rPr lang="en-US" sz="2400" dirty="0"/>
              <a:t> the topics we cover: </a:t>
            </a:r>
            <a:endParaRPr sz="2400" dirty="0"/>
          </a:p>
          <a:p>
            <a:pPr marL="457200" lvl="1" indent="-190500">
              <a:spcBef>
                <a:spcPts val="320"/>
              </a:spcBef>
              <a:buSzPts val="1360"/>
            </a:pPr>
            <a:r>
              <a:rPr lang="en-US" sz="2400" dirty="0"/>
              <a:t>This course is a collaboration</a:t>
            </a:r>
            <a:endParaRPr sz="2400" dirty="0"/>
          </a:p>
          <a:p>
            <a:pPr marL="457200" lvl="1" indent="-190500">
              <a:spcBef>
                <a:spcPts val="320"/>
              </a:spcBef>
              <a:buSzPts val="1360"/>
            </a:pPr>
            <a:r>
              <a:rPr lang="en-US" sz="2400" dirty="0"/>
              <a:t>If there’s something you want to learn that’s not on the agenda, speak up!</a:t>
            </a:r>
          </a:p>
          <a:p>
            <a:pPr marL="457200" lvl="1" indent="-190500">
              <a:spcBef>
                <a:spcPts val="320"/>
              </a:spcBef>
              <a:buSzPts val="1360"/>
            </a:pPr>
            <a:r>
              <a:rPr lang="en-US" sz="2400" dirty="0"/>
              <a:t>If I’m doing something that doesn’t work for you (Font too small on presentations? Speaking too quickly? Using a marker or color you can’t see?), please let me know!</a:t>
            </a:r>
          </a:p>
          <a:p>
            <a:pPr marL="457200" lvl="1" indent="-190500">
              <a:spcBef>
                <a:spcPts val="320"/>
              </a:spcBef>
              <a:buSzPts val="1360"/>
            </a:pPr>
            <a:endParaRPr lang="en-US" sz="2400" dirty="0"/>
          </a:p>
          <a:p>
            <a:pPr marL="0" indent="0">
              <a:spcBef>
                <a:spcPts val="320"/>
              </a:spcBef>
              <a:buSzPts val="1360"/>
              <a:buNone/>
            </a:pPr>
            <a:r>
              <a:rPr lang="en-US" sz="2400" dirty="0"/>
              <a:t>I’m here to help you succeed, and I believe you all have the ability to succeed </a:t>
            </a:r>
            <a:endParaRPr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1"/>
          <p:cNvSpPr txBox="1">
            <a:spLocks noGrp="1"/>
          </p:cNvSpPr>
          <p:nvPr>
            <p:ph type="title"/>
          </p:nvPr>
        </p:nvSpPr>
        <p:spPr>
          <a:xfrm>
            <a:off x="193964" y="2750128"/>
            <a:ext cx="8229600" cy="990600"/>
          </a:xfrm>
          <a:prstGeom prst="rect">
            <a:avLst/>
          </a:prstGeom>
          <a:noFill/>
          <a:ln>
            <a:noFill/>
          </a:ln>
        </p:spPr>
        <p:txBody>
          <a:bodyPr spcFirstLastPara="1" wrap="square" lIns="91425" tIns="45700" rIns="91425" bIns="45700" anchor="ctr" anchorCtr="0">
            <a:noAutofit/>
          </a:bodyPr>
          <a:lstStyle/>
          <a:p>
            <a:r>
              <a:rPr lang="en-US" dirty="0"/>
              <a:t>Course project</a:t>
            </a:r>
            <a:endParaRPr dirty="0"/>
          </a:p>
        </p:txBody>
      </p:sp>
      <p:sp>
        <p:nvSpPr>
          <p:cNvPr id="447" name="Google Shape;447;p51"/>
          <p:cNvSpPr txBox="1">
            <a:spLocks noGrp="1"/>
          </p:cNvSpPr>
          <p:nvPr>
            <p:ph idx="1"/>
          </p:nvPr>
        </p:nvSpPr>
        <p:spPr>
          <a:xfrm>
            <a:off x="3477491" y="800100"/>
            <a:ext cx="8229600" cy="5257800"/>
          </a:xfrm>
          <a:prstGeom prst="rect">
            <a:avLst/>
          </a:prstGeom>
          <a:noFill/>
          <a:ln>
            <a:noFill/>
          </a:ln>
        </p:spPr>
        <p:txBody>
          <a:bodyPr spcFirstLastPara="1" wrap="square" lIns="91425" tIns="45700" rIns="91425" bIns="45700" anchor="t" anchorCtr="0">
            <a:noAutofit/>
          </a:bodyPr>
          <a:lstStyle/>
          <a:p>
            <a:pPr marL="125729" indent="-11429">
              <a:lnSpc>
                <a:spcPct val="90000"/>
              </a:lnSpc>
              <a:spcBef>
                <a:spcPts val="0"/>
              </a:spcBef>
              <a:buNone/>
            </a:pPr>
            <a:endParaRPr sz="2400" dirty="0"/>
          </a:p>
          <a:p>
            <a:pPr marL="468630" indent="-354330">
              <a:lnSpc>
                <a:spcPct val="90000"/>
              </a:lnSpc>
              <a:spcBef>
                <a:spcPts val="0"/>
              </a:spcBef>
            </a:pPr>
            <a:r>
              <a:rPr lang="en-US" sz="2400" dirty="0"/>
              <a:t>Goals:</a:t>
            </a:r>
            <a:endParaRPr sz="2400" dirty="0"/>
          </a:p>
          <a:p>
            <a:pPr marL="742950" lvl="1" indent="-349249">
              <a:lnSpc>
                <a:spcPct val="90000"/>
              </a:lnSpc>
              <a:spcBef>
                <a:spcPts val="0"/>
              </a:spcBef>
              <a:buSzPts val="1530"/>
            </a:pPr>
            <a:r>
              <a:rPr lang="en-US" sz="2400" dirty="0"/>
              <a:t>Learn how to break big, unwieldy questions down into clear, manageable problems</a:t>
            </a:r>
          </a:p>
          <a:p>
            <a:pPr marL="742950" lvl="1" indent="-349249">
              <a:lnSpc>
                <a:spcPct val="90000"/>
              </a:lnSpc>
              <a:spcBef>
                <a:spcPts val="0"/>
              </a:spcBef>
              <a:buSzPts val="1530"/>
            </a:pPr>
            <a:r>
              <a:rPr lang="en-US" sz="2400" dirty="0"/>
              <a:t>Figure out if/how the techniques we cover in class apply to</a:t>
            </a:r>
          </a:p>
          <a:p>
            <a:pPr marL="742950" lvl="1" indent="-349249">
              <a:lnSpc>
                <a:spcPct val="90000"/>
              </a:lnSpc>
              <a:spcBef>
                <a:spcPts val="0"/>
              </a:spcBef>
              <a:buSzPts val="1530"/>
            </a:pPr>
            <a:r>
              <a:rPr lang="en-US" sz="2400" dirty="0"/>
              <a:t>your specific problems</a:t>
            </a:r>
          </a:p>
          <a:p>
            <a:pPr marL="742950" lvl="1" indent="-349249">
              <a:lnSpc>
                <a:spcPct val="90000"/>
              </a:lnSpc>
              <a:spcBef>
                <a:spcPts val="0"/>
              </a:spcBef>
              <a:buSzPts val="1530"/>
            </a:pPr>
            <a:r>
              <a:rPr lang="en-US" sz="2400" dirty="0"/>
              <a:t>Build VA systems to address them</a:t>
            </a:r>
          </a:p>
          <a:p>
            <a:pPr marL="400050" lvl="1" indent="-6350">
              <a:lnSpc>
                <a:spcPct val="90000"/>
              </a:lnSpc>
              <a:spcBef>
                <a:spcPts val="0"/>
              </a:spcBef>
              <a:buNone/>
            </a:pPr>
            <a:endParaRPr sz="2400" b="1" dirty="0"/>
          </a:p>
          <a:p>
            <a:pPr marL="468630" indent="-354330">
              <a:lnSpc>
                <a:spcPct val="90000"/>
              </a:lnSpc>
              <a:spcBef>
                <a:spcPts val="0"/>
              </a:spcBef>
            </a:pPr>
            <a:r>
              <a:rPr lang="en-US" sz="2400" dirty="0"/>
              <a:t>Several (graded) milestones along the way</a:t>
            </a:r>
            <a:endParaRPr sz="2400" dirty="0"/>
          </a:p>
          <a:p>
            <a:pPr marL="125729" indent="-11429">
              <a:lnSpc>
                <a:spcPct val="90000"/>
              </a:lnSpc>
              <a:spcBef>
                <a:spcPts val="0"/>
              </a:spcBef>
              <a:buNone/>
            </a:pPr>
            <a:endParaRPr sz="2400" dirty="0"/>
          </a:p>
          <a:p>
            <a:pPr marL="468630" indent="-354330">
              <a:lnSpc>
                <a:spcPct val="90000"/>
              </a:lnSpc>
              <a:spcBef>
                <a:spcPts val="0"/>
              </a:spcBef>
            </a:pPr>
            <a:r>
              <a:rPr lang="en-US" sz="2400" dirty="0"/>
              <a:t>Demos and discussion on the final day of class</a:t>
            </a:r>
            <a:endParaRPr sz="2400" dirty="0"/>
          </a:p>
          <a:p>
            <a:pPr marL="857250" lvl="1" indent="-334010">
              <a:lnSpc>
                <a:spcPct val="90000"/>
              </a:lnSpc>
              <a:spcBef>
                <a:spcPts val="0"/>
              </a:spcBef>
              <a:buSzPts val="2040"/>
              <a:buNone/>
            </a:pPr>
            <a:endParaRPr sz="2400" dirty="0"/>
          </a:p>
          <a:p>
            <a:pPr marL="125729" indent="-11429" algn="ctr">
              <a:lnSpc>
                <a:spcPct val="90000"/>
              </a:lnSpc>
              <a:spcBef>
                <a:spcPts val="0"/>
              </a:spcBef>
              <a:buNone/>
            </a:pPr>
            <a:r>
              <a:rPr lang="en-US" sz="2400" b="1" dirty="0"/>
              <a:t>gain real experience | solve real problems </a:t>
            </a:r>
            <a:endParaRPr sz="2400" dirty="0"/>
          </a:p>
          <a:p>
            <a:pPr marL="125729" indent="-11429" algn="ctr">
              <a:lnSpc>
                <a:spcPct val="90000"/>
              </a:lnSpc>
              <a:spcBef>
                <a:spcPts val="0"/>
              </a:spcBef>
              <a:buNone/>
            </a:pPr>
            <a:r>
              <a:rPr lang="en-US" sz="2400" b="1" dirty="0"/>
              <a:t>build real relationships</a:t>
            </a:r>
            <a:endParaRPr sz="2400" b="1" dirty="0"/>
          </a:p>
          <a:p>
            <a:pPr marL="182880" indent="-53339">
              <a:lnSpc>
                <a:spcPct val="90000"/>
              </a:lnSpc>
              <a:buNone/>
            </a:pPr>
            <a:endParaRPr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6"/>
          <p:cNvSpPr txBox="1">
            <a:spLocks noGrp="1"/>
          </p:cNvSpPr>
          <p:nvPr>
            <p:ph type="title"/>
          </p:nvPr>
        </p:nvSpPr>
        <p:spPr>
          <a:xfrm>
            <a:off x="401782" y="2933700"/>
            <a:ext cx="8229600" cy="990600"/>
          </a:xfrm>
          <a:prstGeom prst="rect">
            <a:avLst/>
          </a:prstGeom>
          <a:noFill/>
          <a:ln>
            <a:noFill/>
          </a:ln>
        </p:spPr>
        <p:txBody>
          <a:bodyPr spcFirstLastPara="1" wrap="square" lIns="91425" tIns="45700" rIns="91425" bIns="45700" anchor="ctr" anchorCtr="0">
            <a:noAutofit/>
          </a:bodyPr>
          <a:lstStyle/>
          <a:p>
            <a:r>
              <a:rPr lang="en-US" dirty="0"/>
              <a:t>Questions?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a:bodyPr>
          <a:lstStyle/>
          <a:p>
            <a:r>
              <a:rPr lang="en-US" sz="2400" dirty="0"/>
              <a:t>Form groups of 3</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A highlight of your summer break</a:t>
            </a:r>
          </a:p>
          <a:p>
            <a:r>
              <a:rPr lang="en-US" sz="2400" dirty="0"/>
              <a:t>Find 1 thing that your entire group has in common </a:t>
            </a:r>
            <a:r>
              <a:rPr lang="en-US" sz="2400" dirty="0">
                <a:solidFill>
                  <a:schemeClr val="tx1">
                    <a:lumMod val="50000"/>
                    <a:lumOff val="50000"/>
                  </a:schemeClr>
                </a:solidFill>
              </a:rPr>
              <a:t>(favorite color? hometown? left-handed? Be creative!) </a:t>
            </a:r>
          </a:p>
          <a:p>
            <a:r>
              <a:rPr lang="en-US" sz="24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568036"/>
            <a:ext cx="7260695" cy="6075652"/>
          </a:xfrm>
        </p:spPr>
        <p:txBody>
          <a:bodyPr anchor="t">
            <a:normAutofit/>
          </a:bodyPr>
          <a:lstStyle/>
          <a:p>
            <a:r>
              <a:rPr lang="en-US" sz="2400" dirty="0"/>
              <a:t>Form </a:t>
            </a:r>
            <a:r>
              <a:rPr lang="en-US" sz="2400" b="1" dirty="0">
                <a:highlight>
                  <a:srgbClr val="FFFF00"/>
                </a:highlight>
              </a:rPr>
              <a:t>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live with Cheeto dust on your fingers forever no matter what OR live with slightly damp clothes?</a:t>
            </a:r>
          </a:p>
          <a:p>
            <a:r>
              <a:rPr lang="en-US" sz="2400" dirty="0"/>
              <a:t>After about 5 minutes we will go around, introduce ourselves, and share our would you rather answers</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762000"/>
            <a:ext cx="7260695" cy="5881688"/>
          </a:xfrm>
        </p:spPr>
        <p:txBody>
          <a:bodyPr anchor="t">
            <a:normAutofit/>
          </a:bodyPr>
          <a:lstStyle/>
          <a:p>
            <a:r>
              <a:rPr lang="en-US" sz="2400" dirty="0"/>
              <a:t>Form </a:t>
            </a:r>
            <a:r>
              <a:rPr lang="en-US" sz="2400" b="1" dirty="0">
                <a:highlight>
                  <a:srgbClr val="FFFF00"/>
                </a:highlight>
              </a:rPr>
              <a:t>new new groups</a:t>
            </a:r>
            <a:r>
              <a:rPr lang="en-US" sz="2400" b="1" dirty="0"/>
              <a:t> </a:t>
            </a:r>
            <a:r>
              <a:rPr lang="en-US" sz="2400" dirty="0"/>
              <a:t>of 3 </a:t>
            </a:r>
            <a:r>
              <a:rPr lang="en-US" sz="2400" dirty="0">
                <a:solidFill>
                  <a:schemeClr val="tx1">
                    <a:lumMod val="50000"/>
                    <a:lumOff val="50000"/>
                  </a:schemeClr>
                </a:solidFill>
              </a:rPr>
              <a:t>(move around!)</a:t>
            </a:r>
          </a:p>
          <a:p>
            <a:r>
              <a:rPr lang="en-US" sz="2400" dirty="0"/>
              <a:t>Introduce yourselves </a:t>
            </a:r>
            <a:r>
              <a:rPr lang="en-US" sz="2400" dirty="0">
                <a:solidFill>
                  <a:schemeClr val="tx1">
                    <a:lumMod val="50000"/>
                    <a:lumOff val="50000"/>
                  </a:schemeClr>
                </a:solidFill>
              </a:rPr>
              <a:t>(name, pronouns)</a:t>
            </a:r>
          </a:p>
          <a:p>
            <a:r>
              <a:rPr lang="en-US" sz="2400" dirty="0"/>
              <a:t>Share:</a:t>
            </a:r>
          </a:p>
          <a:p>
            <a:pPr lvl="1"/>
            <a:r>
              <a:rPr lang="en-US" sz="2400" dirty="0"/>
              <a:t>Would you rather be able to touch a book and instantly read it but have your current retention OR read at your current speed but remember everything? </a:t>
            </a:r>
          </a:p>
          <a:p>
            <a:r>
              <a:rPr lang="en-US" sz="2400" dirty="0"/>
              <a:t>After about 5 minutes we will go around, introduce ourselves, and share our would you rather answers</a:t>
            </a:r>
          </a:p>
          <a:p>
            <a:pPr lvl="1"/>
            <a:endParaRPr lang="en-US" sz="2400" dirty="0"/>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817C-0056-440A-1378-776BDB251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1D69E7-A635-B1A0-1899-EE3D46B109DF}"/>
              </a:ext>
            </a:extLst>
          </p:cNvPr>
          <p:cNvSpPr>
            <a:spLocks noGrp="1"/>
          </p:cNvSpPr>
          <p:nvPr>
            <p:ph idx="1"/>
          </p:nvPr>
        </p:nvSpPr>
        <p:spPr/>
        <p:txBody>
          <a:bodyPr>
            <a:normAutofit/>
          </a:bodyPr>
          <a:lstStyle/>
          <a:p>
            <a:r>
              <a:rPr lang="en-US" sz="2800" dirty="0"/>
              <a:t>Name tags!</a:t>
            </a:r>
          </a:p>
        </p:txBody>
      </p:sp>
    </p:spTree>
    <p:extLst>
      <p:ext uri="{BB962C8B-B14F-4D97-AF65-F5344CB8AC3E}">
        <p14:creationId xmlns:p14="http://schemas.microsoft.com/office/powerpoint/2010/main" val="811453595"/>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413</TotalTime>
  <Words>2029</Words>
  <Application>Microsoft Macintosh PowerPoint</Application>
  <PresentationFormat>Widescreen</PresentationFormat>
  <Paragraphs>285</Paragraphs>
  <Slides>55</Slides>
  <Notes>16</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Corbel</vt:lpstr>
      <vt:lpstr>Lucida Sans Unicode</vt:lpstr>
      <vt:lpstr>Segoe UI Symbol</vt:lpstr>
      <vt:lpstr>Wingdings 2</vt:lpstr>
      <vt:lpstr>Frame</vt:lpstr>
      <vt:lpstr>Visual Analytics– Welcome!</vt:lpstr>
      <vt:lpstr>Plan for Today</vt:lpstr>
      <vt:lpstr>Who Am I?</vt:lpstr>
      <vt:lpstr>Who Am I?</vt:lpstr>
      <vt:lpstr>Who Am I?</vt:lpstr>
      <vt:lpstr>Who Are You?</vt:lpstr>
      <vt:lpstr>Who Are You?</vt:lpstr>
      <vt:lpstr>Who Are You?</vt:lpstr>
      <vt:lpstr>PowerPoint Presentation</vt:lpstr>
      <vt:lpstr>About this course</vt:lpstr>
      <vt:lpstr>About this course</vt:lpstr>
      <vt:lpstr>About this course</vt:lpstr>
      <vt:lpstr>Example </vt:lpstr>
      <vt:lpstr>About this course</vt:lpstr>
      <vt:lpstr>About this course</vt:lpstr>
      <vt:lpstr>EXAMPLES OF VA SHOW VIDEOS?</vt:lpstr>
      <vt:lpstr>(Incomplete) History of Visual Analytics: 1970s</vt:lpstr>
      <vt:lpstr>PowerPoint Presentation</vt:lpstr>
      <vt:lpstr>(Incomplete) History of Visual Analytics: 1990s</vt:lpstr>
      <vt:lpstr>(Incomplete) History of Visual Analytics: 2000s</vt:lpstr>
      <vt:lpstr>(Incomplete) History of Visual Analytics</vt:lpstr>
      <vt:lpstr>(Incomplete) History of Visual Analytics</vt:lpstr>
      <vt:lpstr>(Incomplete) History of Visual Analytics: 2010s</vt:lpstr>
      <vt:lpstr>Visualization (def.)</vt:lpstr>
      <vt:lpstr>Analytics (def.)</vt:lpstr>
      <vt:lpstr>Visual Analytics (def.)</vt:lpstr>
      <vt:lpstr>Big idea</vt:lpstr>
      <vt:lpstr>VA: Human + Machine Collaboration</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How does this help?</vt:lpstr>
      <vt:lpstr>Structure of this course</vt:lpstr>
      <vt:lpstr>What we’ll cover</vt:lpstr>
      <vt:lpstr>What we WON’T cover</vt:lpstr>
      <vt:lpstr>General information</vt:lpstr>
      <vt:lpstr>What you’ll get</vt:lpstr>
      <vt:lpstr>What I expect from you</vt:lpstr>
      <vt:lpstr>What you can expect from me</vt:lpstr>
      <vt:lpstr>Course project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23</cp:revision>
  <dcterms:created xsi:type="dcterms:W3CDTF">2023-08-03T18:49:17Z</dcterms:created>
  <dcterms:modified xsi:type="dcterms:W3CDTF">2024-11-14T14:46:10Z</dcterms:modified>
</cp:coreProperties>
</file>